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446" r:id="rId3"/>
    <p:sldId id="382" r:id="rId4"/>
    <p:sldId id="383" r:id="rId5"/>
    <p:sldId id="449" r:id="rId6"/>
    <p:sldId id="385" r:id="rId7"/>
    <p:sldId id="430" r:id="rId8"/>
    <p:sldId id="421" r:id="rId9"/>
    <p:sldId id="270" r:id="rId10"/>
    <p:sldId id="397" r:id="rId11"/>
    <p:sldId id="272" r:id="rId12"/>
    <p:sldId id="273" r:id="rId13"/>
    <p:sldId id="274" r:id="rId14"/>
    <p:sldId id="301" r:id="rId15"/>
    <p:sldId id="303" r:id="rId16"/>
    <p:sldId id="304"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03"/>
    <p:restoredTop sz="96868"/>
  </p:normalViewPr>
  <p:slideViewPr>
    <p:cSldViewPr snapToGrid="0" snapToObjects="1">
      <p:cViewPr varScale="1">
        <p:scale>
          <a:sx n="183" d="100"/>
          <a:sy n="183" d="100"/>
        </p:scale>
        <p:origin x="1184" y="192"/>
      </p:cViewPr>
      <p:guideLst/>
    </p:cSldViewPr>
  </p:slideViewPr>
  <p:outlineViewPr>
    <p:cViewPr>
      <p:scale>
        <a:sx n="33" d="100"/>
        <a:sy n="33" d="100"/>
      </p:scale>
      <p:origin x="0" y="-89848"/>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D1DA-235A-2B47-9BDF-E7B1BA5B09E4}" type="datetimeFigureOut">
              <a:rPr lang="da-DK" smtClean="0"/>
              <a:t>23.05.2024</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B4024-F423-1943-9AE9-8F3D409FE63B}" type="slidenum">
              <a:rPr lang="da-DK" smtClean="0"/>
              <a:t>‹nr.›</a:t>
            </a:fld>
            <a:endParaRPr lang="da-DK" dirty="0"/>
          </a:p>
        </p:txBody>
      </p:sp>
    </p:spTree>
    <p:extLst>
      <p:ext uri="{BB962C8B-B14F-4D97-AF65-F5344CB8AC3E}">
        <p14:creationId xmlns:p14="http://schemas.microsoft.com/office/powerpoint/2010/main" val="235154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FB4024-F423-1943-9AE9-8F3D409FE63B}" type="slidenum">
              <a:rPr lang="da-DK" smtClean="0"/>
              <a:t>2</a:t>
            </a:fld>
            <a:endParaRPr lang="da-DK" dirty="0"/>
          </a:p>
        </p:txBody>
      </p:sp>
    </p:spTree>
    <p:extLst>
      <p:ext uri="{BB962C8B-B14F-4D97-AF65-F5344CB8AC3E}">
        <p14:creationId xmlns:p14="http://schemas.microsoft.com/office/powerpoint/2010/main" val="265504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FB4024-F423-1943-9AE9-8F3D409FE63B}" type="slidenum">
              <a:rPr lang="da-DK" smtClean="0"/>
              <a:t>3</a:t>
            </a:fld>
            <a:endParaRPr lang="da-DK" dirty="0"/>
          </a:p>
        </p:txBody>
      </p:sp>
    </p:spTree>
    <p:extLst>
      <p:ext uri="{BB962C8B-B14F-4D97-AF65-F5344CB8AC3E}">
        <p14:creationId xmlns:p14="http://schemas.microsoft.com/office/powerpoint/2010/main" val="423473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FB4024-F423-1943-9AE9-8F3D409FE63B}" type="slidenum">
              <a:rPr lang="da-DK" smtClean="0"/>
              <a:t>4</a:t>
            </a:fld>
            <a:endParaRPr lang="da-DK" dirty="0"/>
          </a:p>
        </p:txBody>
      </p:sp>
    </p:spTree>
    <p:extLst>
      <p:ext uri="{BB962C8B-B14F-4D97-AF65-F5344CB8AC3E}">
        <p14:creationId xmlns:p14="http://schemas.microsoft.com/office/powerpoint/2010/main" val="242151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FB4024-F423-1943-9AE9-8F3D409FE63B}" type="slidenum">
              <a:rPr lang="da-DK" smtClean="0"/>
              <a:t>5</a:t>
            </a:fld>
            <a:endParaRPr lang="da-DK" dirty="0"/>
          </a:p>
        </p:txBody>
      </p:sp>
    </p:spTree>
    <p:extLst>
      <p:ext uri="{BB962C8B-B14F-4D97-AF65-F5344CB8AC3E}">
        <p14:creationId xmlns:p14="http://schemas.microsoft.com/office/powerpoint/2010/main" val="265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FB4024-F423-1943-9AE9-8F3D409FE63B}" type="slidenum">
              <a:rPr lang="da-DK" smtClean="0"/>
              <a:t>6</a:t>
            </a:fld>
            <a:endParaRPr lang="da-DK" dirty="0"/>
          </a:p>
        </p:txBody>
      </p:sp>
    </p:spTree>
    <p:extLst>
      <p:ext uri="{BB962C8B-B14F-4D97-AF65-F5344CB8AC3E}">
        <p14:creationId xmlns:p14="http://schemas.microsoft.com/office/powerpoint/2010/main" val="238178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7F0EF-1EFF-2DE7-CAC2-F8C788B211E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6BA335A-4F88-BFEB-444E-6048B2302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0B3A69D-3EC1-F244-79AF-F3099CAACDD9}"/>
              </a:ext>
            </a:extLst>
          </p:cNvPr>
          <p:cNvSpPr>
            <a:spLocks noGrp="1"/>
          </p:cNvSpPr>
          <p:nvPr>
            <p:ph type="dt" sz="half" idx="10"/>
          </p:nvPr>
        </p:nvSpPr>
        <p:spPr/>
        <p:txBody>
          <a:bodyPr/>
          <a:lstStyle/>
          <a:p>
            <a:fld id="{4CFFB0F1-69BE-1E43-A123-875B53D7D633}" type="datetime1">
              <a:rPr lang="da-DK" smtClean="0"/>
              <a:t>23.05.2024</a:t>
            </a:fld>
            <a:endParaRPr lang="da-DK" dirty="0"/>
          </a:p>
        </p:txBody>
      </p:sp>
      <p:sp>
        <p:nvSpPr>
          <p:cNvPr id="5" name="Pladsholder til sidefod 4">
            <a:extLst>
              <a:ext uri="{FF2B5EF4-FFF2-40B4-BE49-F238E27FC236}">
                <a16:creationId xmlns:a16="http://schemas.microsoft.com/office/drawing/2014/main" id="{7BD31829-C185-2069-F52A-A0F9E9479C3C}"/>
              </a:ext>
            </a:extLst>
          </p:cNvPr>
          <p:cNvSpPr>
            <a:spLocks noGrp="1"/>
          </p:cNvSpPr>
          <p:nvPr>
            <p:ph type="ftr" sz="quarter" idx="11"/>
          </p:nvPr>
        </p:nvSpPr>
        <p:spPr/>
        <p:txBody>
          <a:bodyPr/>
          <a:lstStyle/>
          <a:p>
            <a:r>
              <a:rPr lang="da-DK" dirty="0"/>
              <a:t>investeringsmyter.dk</a:t>
            </a:r>
          </a:p>
        </p:txBody>
      </p:sp>
      <p:sp>
        <p:nvSpPr>
          <p:cNvPr id="6" name="Pladsholder til slidenummer 5">
            <a:extLst>
              <a:ext uri="{FF2B5EF4-FFF2-40B4-BE49-F238E27FC236}">
                <a16:creationId xmlns:a16="http://schemas.microsoft.com/office/drawing/2014/main" id="{4C8C3DBD-02E8-034F-AD02-43B336ADA31A}"/>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88710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60D72-98B2-F427-F614-814D1EFE8D2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239F95A-FF22-D4C1-1191-5D40356AE86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F9F954-682E-4D5B-A4B7-00DA4291EDC9}"/>
              </a:ext>
            </a:extLst>
          </p:cNvPr>
          <p:cNvSpPr>
            <a:spLocks noGrp="1"/>
          </p:cNvSpPr>
          <p:nvPr>
            <p:ph type="dt" sz="half" idx="10"/>
          </p:nvPr>
        </p:nvSpPr>
        <p:spPr/>
        <p:txBody>
          <a:bodyPr/>
          <a:lstStyle/>
          <a:p>
            <a:fld id="{1A0ED5CA-5147-F345-B6A0-2CA8DEB17B1B}" type="datetime1">
              <a:rPr lang="da-DK" smtClean="0"/>
              <a:t>23.05.2024</a:t>
            </a:fld>
            <a:endParaRPr lang="da-DK" dirty="0"/>
          </a:p>
        </p:txBody>
      </p:sp>
      <p:sp>
        <p:nvSpPr>
          <p:cNvPr id="5" name="Pladsholder til sidefod 4">
            <a:extLst>
              <a:ext uri="{FF2B5EF4-FFF2-40B4-BE49-F238E27FC236}">
                <a16:creationId xmlns:a16="http://schemas.microsoft.com/office/drawing/2014/main" id="{B2D1A5A6-5DDB-C0E0-B3EF-F7F61798F8E7}"/>
              </a:ext>
            </a:extLst>
          </p:cNvPr>
          <p:cNvSpPr>
            <a:spLocks noGrp="1"/>
          </p:cNvSpPr>
          <p:nvPr>
            <p:ph type="ftr" sz="quarter" idx="11"/>
          </p:nvPr>
        </p:nvSpPr>
        <p:spPr/>
        <p:txBody>
          <a:bodyPr/>
          <a:lstStyle/>
          <a:p>
            <a:r>
              <a:rPr lang="da-DK" dirty="0"/>
              <a:t>investeringsmyter.dk</a:t>
            </a:r>
          </a:p>
        </p:txBody>
      </p:sp>
      <p:sp>
        <p:nvSpPr>
          <p:cNvPr id="6" name="Pladsholder til slidenummer 5">
            <a:extLst>
              <a:ext uri="{FF2B5EF4-FFF2-40B4-BE49-F238E27FC236}">
                <a16:creationId xmlns:a16="http://schemas.microsoft.com/office/drawing/2014/main" id="{BBA2ADCD-0A16-4A95-4F47-EA2BEB1B5424}"/>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35188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A9AA16D-2EF3-D885-1306-DCFF6B31436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BBA5622-FC77-430C-A1B0-562C1D4FE88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7018EE-E80D-DEBC-1BE2-DE4041632957}"/>
              </a:ext>
            </a:extLst>
          </p:cNvPr>
          <p:cNvSpPr>
            <a:spLocks noGrp="1"/>
          </p:cNvSpPr>
          <p:nvPr>
            <p:ph type="dt" sz="half" idx="10"/>
          </p:nvPr>
        </p:nvSpPr>
        <p:spPr/>
        <p:txBody>
          <a:bodyPr/>
          <a:lstStyle/>
          <a:p>
            <a:fld id="{521961A5-D6A3-1541-9865-2A3B0C29A5E0}" type="datetime1">
              <a:rPr lang="da-DK" smtClean="0"/>
              <a:t>23.05.2024</a:t>
            </a:fld>
            <a:endParaRPr lang="da-DK" dirty="0"/>
          </a:p>
        </p:txBody>
      </p:sp>
      <p:sp>
        <p:nvSpPr>
          <p:cNvPr id="5" name="Pladsholder til sidefod 4">
            <a:extLst>
              <a:ext uri="{FF2B5EF4-FFF2-40B4-BE49-F238E27FC236}">
                <a16:creationId xmlns:a16="http://schemas.microsoft.com/office/drawing/2014/main" id="{042D0AEF-8E70-8A84-56FC-A3BC47208B5C}"/>
              </a:ext>
            </a:extLst>
          </p:cNvPr>
          <p:cNvSpPr>
            <a:spLocks noGrp="1"/>
          </p:cNvSpPr>
          <p:nvPr>
            <p:ph type="ftr" sz="quarter" idx="11"/>
          </p:nvPr>
        </p:nvSpPr>
        <p:spPr/>
        <p:txBody>
          <a:bodyPr/>
          <a:lstStyle/>
          <a:p>
            <a:r>
              <a:rPr lang="da-DK" dirty="0"/>
              <a:t>investeringsmyter.dk</a:t>
            </a:r>
          </a:p>
        </p:txBody>
      </p:sp>
      <p:sp>
        <p:nvSpPr>
          <p:cNvPr id="6" name="Pladsholder til slidenummer 5">
            <a:extLst>
              <a:ext uri="{FF2B5EF4-FFF2-40B4-BE49-F238E27FC236}">
                <a16:creationId xmlns:a16="http://schemas.microsoft.com/office/drawing/2014/main" id="{79EC00EA-9688-F24C-3135-7090A6358469}"/>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117917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F9F86-A33C-1B87-DF34-074AA76D643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B954674-AC16-0AFE-DC8F-EB4AD16A161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8B631C-D320-35B4-B12C-56447FA08750}"/>
              </a:ext>
            </a:extLst>
          </p:cNvPr>
          <p:cNvSpPr>
            <a:spLocks noGrp="1"/>
          </p:cNvSpPr>
          <p:nvPr>
            <p:ph type="dt" sz="half" idx="10"/>
          </p:nvPr>
        </p:nvSpPr>
        <p:spPr/>
        <p:txBody>
          <a:bodyPr/>
          <a:lstStyle/>
          <a:p>
            <a:fld id="{397FB6A3-D051-A44E-8793-DEB84977236C}" type="datetime1">
              <a:rPr lang="da-DK" smtClean="0"/>
              <a:t>23.05.2024</a:t>
            </a:fld>
            <a:endParaRPr lang="da-DK" dirty="0"/>
          </a:p>
        </p:txBody>
      </p:sp>
      <p:sp>
        <p:nvSpPr>
          <p:cNvPr id="5" name="Pladsholder til sidefod 4">
            <a:extLst>
              <a:ext uri="{FF2B5EF4-FFF2-40B4-BE49-F238E27FC236}">
                <a16:creationId xmlns:a16="http://schemas.microsoft.com/office/drawing/2014/main" id="{941A3131-BBC3-EA3F-C90F-7C90AC3441C3}"/>
              </a:ext>
            </a:extLst>
          </p:cNvPr>
          <p:cNvSpPr>
            <a:spLocks noGrp="1"/>
          </p:cNvSpPr>
          <p:nvPr>
            <p:ph type="ftr" sz="quarter" idx="11"/>
          </p:nvPr>
        </p:nvSpPr>
        <p:spPr/>
        <p:txBody>
          <a:bodyPr/>
          <a:lstStyle/>
          <a:p>
            <a:r>
              <a:rPr lang="da-DK" dirty="0"/>
              <a:t>investeringsmyter.dk</a:t>
            </a:r>
          </a:p>
        </p:txBody>
      </p:sp>
      <p:sp>
        <p:nvSpPr>
          <p:cNvPr id="6" name="Pladsholder til slidenummer 5">
            <a:extLst>
              <a:ext uri="{FF2B5EF4-FFF2-40B4-BE49-F238E27FC236}">
                <a16:creationId xmlns:a16="http://schemas.microsoft.com/office/drawing/2014/main" id="{1664B88E-A213-2834-F3DC-46E39A7C2B73}"/>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11835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32F90-CD76-9DD1-BD39-9F72A8AECDD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0195941-B76E-F095-35AB-AABCCD1AD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8F9B5B1-302D-BFC4-A3EE-D46A88133D0E}"/>
              </a:ext>
            </a:extLst>
          </p:cNvPr>
          <p:cNvSpPr>
            <a:spLocks noGrp="1"/>
          </p:cNvSpPr>
          <p:nvPr>
            <p:ph type="dt" sz="half" idx="10"/>
          </p:nvPr>
        </p:nvSpPr>
        <p:spPr/>
        <p:txBody>
          <a:bodyPr/>
          <a:lstStyle/>
          <a:p>
            <a:fld id="{DA4C0C1A-3E52-8443-886C-C710DF3164E7}" type="datetime1">
              <a:rPr lang="da-DK" smtClean="0"/>
              <a:t>23.05.2024</a:t>
            </a:fld>
            <a:endParaRPr lang="da-DK" dirty="0"/>
          </a:p>
        </p:txBody>
      </p:sp>
      <p:sp>
        <p:nvSpPr>
          <p:cNvPr id="5" name="Pladsholder til sidefod 4">
            <a:extLst>
              <a:ext uri="{FF2B5EF4-FFF2-40B4-BE49-F238E27FC236}">
                <a16:creationId xmlns:a16="http://schemas.microsoft.com/office/drawing/2014/main" id="{675AAA32-F97A-72BC-7064-6CD65C053039}"/>
              </a:ext>
            </a:extLst>
          </p:cNvPr>
          <p:cNvSpPr>
            <a:spLocks noGrp="1"/>
          </p:cNvSpPr>
          <p:nvPr>
            <p:ph type="ftr" sz="quarter" idx="11"/>
          </p:nvPr>
        </p:nvSpPr>
        <p:spPr/>
        <p:txBody>
          <a:bodyPr/>
          <a:lstStyle/>
          <a:p>
            <a:r>
              <a:rPr lang="da-DK" dirty="0"/>
              <a:t>investeringsmyter.dk</a:t>
            </a:r>
          </a:p>
        </p:txBody>
      </p:sp>
      <p:sp>
        <p:nvSpPr>
          <p:cNvPr id="6" name="Pladsholder til slidenummer 5">
            <a:extLst>
              <a:ext uri="{FF2B5EF4-FFF2-40B4-BE49-F238E27FC236}">
                <a16:creationId xmlns:a16="http://schemas.microsoft.com/office/drawing/2014/main" id="{C5A12E95-7B7D-ED9D-9EF2-CC999EFD8565}"/>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19473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F987A-2CB3-60A6-C67C-96440C0D147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1BBC4FC-B0A3-6BF9-3557-D0EEE570DAD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1F63A0B-C447-C805-6E76-66A5E487D57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75CE485-E3D1-F361-152D-0F0740E99930}"/>
              </a:ext>
            </a:extLst>
          </p:cNvPr>
          <p:cNvSpPr>
            <a:spLocks noGrp="1"/>
          </p:cNvSpPr>
          <p:nvPr>
            <p:ph type="dt" sz="half" idx="10"/>
          </p:nvPr>
        </p:nvSpPr>
        <p:spPr/>
        <p:txBody>
          <a:bodyPr/>
          <a:lstStyle/>
          <a:p>
            <a:fld id="{2E9C2D35-5B37-E746-BC42-9BC96B9E1E63}" type="datetime1">
              <a:rPr lang="da-DK" smtClean="0"/>
              <a:t>23.05.2024</a:t>
            </a:fld>
            <a:endParaRPr lang="da-DK" dirty="0"/>
          </a:p>
        </p:txBody>
      </p:sp>
      <p:sp>
        <p:nvSpPr>
          <p:cNvPr id="6" name="Pladsholder til sidefod 5">
            <a:extLst>
              <a:ext uri="{FF2B5EF4-FFF2-40B4-BE49-F238E27FC236}">
                <a16:creationId xmlns:a16="http://schemas.microsoft.com/office/drawing/2014/main" id="{25B4AFF3-609C-99C8-E80C-663D6ECDF64A}"/>
              </a:ext>
            </a:extLst>
          </p:cNvPr>
          <p:cNvSpPr>
            <a:spLocks noGrp="1"/>
          </p:cNvSpPr>
          <p:nvPr>
            <p:ph type="ftr" sz="quarter" idx="11"/>
          </p:nvPr>
        </p:nvSpPr>
        <p:spPr/>
        <p:txBody>
          <a:bodyPr/>
          <a:lstStyle/>
          <a:p>
            <a:r>
              <a:rPr lang="da-DK" dirty="0"/>
              <a:t>investeringsmyter.dk</a:t>
            </a:r>
          </a:p>
        </p:txBody>
      </p:sp>
      <p:sp>
        <p:nvSpPr>
          <p:cNvPr id="7" name="Pladsholder til slidenummer 6">
            <a:extLst>
              <a:ext uri="{FF2B5EF4-FFF2-40B4-BE49-F238E27FC236}">
                <a16:creationId xmlns:a16="http://schemas.microsoft.com/office/drawing/2014/main" id="{AD16BDF4-C283-6334-6A68-EC3140D4A79F}"/>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27754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7EC6-7EFB-4216-0637-DF6C135D1E2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F1A60A-4C59-86D9-DB9F-8DA9BBB7C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F0301F7-7698-4001-7C1A-13194FB56D1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CB97479-9EDF-10ED-1F2B-3B6919E17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377DB51-6C8F-352D-CC9B-3176B442EBB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9FAB9E1-54BA-2FD9-A31B-958E0F7F5355}"/>
              </a:ext>
            </a:extLst>
          </p:cNvPr>
          <p:cNvSpPr>
            <a:spLocks noGrp="1"/>
          </p:cNvSpPr>
          <p:nvPr>
            <p:ph type="dt" sz="half" idx="10"/>
          </p:nvPr>
        </p:nvSpPr>
        <p:spPr/>
        <p:txBody>
          <a:bodyPr/>
          <a:lstStyle/>
          <a:p>
            <a:fld id="{8F9423A2-17CE-7F4E-A75C-8089E528C731}" type="datetime1">
              <a:rPr lang="da-DK" smtClean="0"/>
              <a:t>23.05.2024</a:t>
            </a:fld>
            <a:endParaRPr lang="da-DK" dirty="0"/>
          </a:p>
        </p:txBody>
      </p:sp>
      <p:sp>
        <p:nvSpPr>
          <p:cNvPr id="8" name="Pladsholder til sidefod 7">
            <a:extLst>
              <a:ext uri="{FF2B5EF4-FFF2-40B4-BE49-F238E27FC236}">
                <a16:creationId xmlns:a16="http://schemas.microsoft.com/office/drawing/2014/main" id="{FF550E70-2C06-18E5-9782-DE60134A9344}"/>
              </a:ext>
            </a:extLst>
          </p:cNvPr>
          <p:cNvSpPr>
            <a:spLocks noGrp="1"/>
          </p:cNvSpPr>
          <p:nvPr>
            <p:ph type="ftr" sz="quarter" idx="11"/>
          </p:nvPr>
        </p:nvSpPr>
        <p:spPr/>
        <p:txBody>
          <a:bodyPr/>
          <a:lstStyle/>
          <a:p>
            <a:r>
              <a:rPr lang="da-DK" dirty="0"/>
              <a:t>investeringsmyter.dk</a:t>
            </a:r>
          </a:p>
        </p:txBody>
      </p:sp>
      <p:sp>
        <p:nvSpPr>
          <p:cNvPr id="9" name="Pladsholder til slidenummer 8">
            <a:extLst>
              <a:ext uri="{FF2B5EF4-FFF2-40B4-BE49-F238E27FC236}">
                <a16:creationId xmlns:a16="http://schemas.microsoft.com/office/drawing/2014/main" id="{36DDB335-0545-09A4-C25A-50433F037A51}"/>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385125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FDD66-A7B0-881C-5887-A38A871028B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7241E3C-C083-1279-B894-B00AB941AD2F}"/>
              </a:ext>
            </a:extLst>
          </p:cNvPr>
          <p:cNvSpPr>
            <a:spLocks noGrp="1"/>
          </p:cNvSpPr>
          <p:nvPr>
            <p:ph type="dt" sz="half" idx="10"/>
          </p:nvPr>
        </p:nvSpPr>
        <p:spPr/>
        <p:txBody>
          <a:bodyPr/>
          <a:lstStyle/>
          <a:p>
            <a:fld id="{B612549E-405D-EA4D-89A7-92E1BB5250A6}" type="datetime1">
              <a:rPr lang="da-DK" smtClean="0"/>
              <a:t>23.05.2024</a:t>
            </a:fld>
            <a:endParaRPr lang="da-DK" dirty="0"/>
          </a:p>
        </p:txBody>
      </p:sp>
      <p:sp>
        <p:nvSpPr>
          <p:cNvPr id="4" name="Pladsholder til sidefod 3">
            <a:extLst>
              <a:ext uri="{FF2B5EF4-FFF2-40B4-BE49-F238E27FC236}">
                <a16:creationId xmlns:a16="http://schemas.microsoft.com/office/drawing/2014/main" id="{896F0C5E-6FC7-A8FE-D772-AE4480A4DBBB}"/>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0FEBC55A-2FFE-DCB2-D048-0C671FD52BEE}"/>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264897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665283B-9A9A-4E23-2E08-3ABDF3735600}"/>
              </a:ext>
            </a:extLst>
          </p:cNvPr>
          <p:cNvSpPr>
            <a:spLocks noGrp="1"/>
          </p:cNvSpPr>
          <p:nvPr>
            <p:ph type="dt" sz="half" idx="10"/>
          </p:nvPr>
        </p:nvSpPr>
        <p:spPr/>
        <p:txBody>
          <a:bodyPr/>
          <a:lstStyle/>
          <a:p>
            <a:fld id="{DE7C9D56-0459-C447-AC49-3F374B9C1680}" type="datetime1">
              <a:rPr lang="da-DK" smtClean="0"/>
              <a:t>23.05.2024</a:t>
            </a:fld>
            <a:endParaRPr lang="da-DK" dirty="0"/>
          </a:p>
        </p:txBody>
      </p:sp>
      <p:sp>
        <p:nvSpPr>
          <p:cNvPr id="3" name="Pladsholder til sidefod 2">
            <a:extLst>
              <a:ext uri="{FF2B5EF4-FFF2-40B4-BE49-F238E27FC236}">
                <a16:creationId xmlns:a16="http://schemas.microsoft.com/office/drawing/2014/main" id="{609FAB22-E6B6-7F57-AF67-DAF0ECD68559}"/>
              </a:ext>
            </a:extLst>
          </p:cNvPr>
          <p:cNvSpPr>
            <a:spLocks noGrp="1"/>
          </p:cNvSpPr>
          <p:nvPr>
            <p:ph type="ftr" sz="quarter" idx="11"/>
          </p:nvPr>
        </p:nvSpPr>
        <p:spPr/>
        <p:txBody>
          <a:bodyPr/>
          <a:lstStyle/>
          <a:p>
            <a:r>
              <a:rPr lang="da-DK" dirty="0"/>
              <a:t>investeringsmyter.dk</a:t>
            </a:r>
          </a:p>
        </p:txBody>
      </p:sp>
      <p:sp>
        <p:nvSpPr>
          <p:cNvPr id="4" name="Pladsholder til slidenummer 3">
            <a:extLst>
              <a:ext uri="{FF2B5EF4-FFF2-40B4-BE49-F238E27FC236}">
                <a16:creationId xmlns:a16="http://schemas.microsoft.com/office/drawing/2014/main" id="{6F5186FB-F9E8-6236-EF71-45D1424BF4BC}"/>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20035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B8E78-65EC-6E0A-1E2E-2658F25406E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207D143-0726-F90F-EB8A-79733679E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79651D7-2E58-7746-238C-AC64E016D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BBB1FC2-ECEF-48D7-2DCF-DCFB143461B5}"/>
              </a:ext>
            </a:extLst>
          </p:cNvPr>
          <p:cNvSpPr>
            <a:spLocks noGrp="1"/>
          </p:cNvSpPr>
          <p:nvPr>
            <p:ph type="dt" sz="half" idx="10"/>
          </p:nvPr>
        </p:nvSpPr>
        <p:spPr/>
        <p:txBody>
          <a:bodyPr/>
          <a:lstStyle/>
          <a:p>
            <a:fld id="{26CA0DF6-218A-594F-B0A0-93F776CE3D8D}" type="datetime1">
              <a:rPr lang="da-DK" smtClean="0"/>
              <a:t>23.05.2024</a:t>
            </a:fld>
            <a:endParaRPr lang="da-DK" dirty="0"/>
          </a:p>
        </p:txBody>
      </p:sp>
      <p:sp>
        <p:nvSpPr>
          <p:cNvPr id="6" name="Pladsholder til sidefod 5">
            <a:extLst>
              <a:ext uri="{FF2B5EF4-FFF2-40B4-BE49-F238E27FC236}">
                <a16:creationId xmlns:a16="http://schemas.microsoft.com/office/drawing/2014/main" id="{17A2CD76-7ED8-7362-5472-E4747E30EA4E}"/>
              </a:ext>
            </a:extLst>
          </p:cNvPr>
          <p:cNvSpPr>
            <a:spLocks noGrp="1"/>
          </p:cNvSpPr>
          <p:nvPr>
            <p:ph type="ftr" sz="quarter" idx="11"/>
          </p:nvPr>
        </p:nvSpPr>
        <p:spPr/>
        <p:txBody>
          <a:bodyPr/>
          <a:lstStyle/>
          <a:p>
            <a:r>
              <a:rPr lang="da-DK" dirty="0"/>
              <a:t>investeringsmyter.dk</a:t>
            </a:r>
          </a:p>
        </p:txBody>
      </p:sp>
      <p:sp>
        <p:nvSpPr>
          <p:cNvPr id="7" name="Pladsholder til slidenummer 6">
            <a:extLst>
              <a:ext uri="{FF2B5EF4-FFF2-40B4-BE49-F238E27FC236}">
                <a16:creationId xmlns:a16="http://schemas.microsoft.com/office/drawing/2014/main" id="{32886F2F-7E6F-F65B-BECF-3C31252563FC}"/>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203985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B9015-6682-92A6-035A-D4C72E69FAF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27D085A-7EF8-EBCA-4C10-A5681B84C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05D42652-0E23-8124-9B31-2FFE80AB4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9422C7B-DAE0-1563-3F87-944C3D73FD00}"/>
              </a:ext>
            </a:extLst>
          </p:cNvPr>
          <p:cNvSpPr>
            <a:spLocks noGrp="1"/>
          </p:cNvSpPr>
          <p:nvPr>
            <p:ph type="dt" sz="half" idx="10"/>
          </p:nvPr>
        </p:nvSpPr>
        <p:spPr/>
        <p:txBody>
          <a:bodyPr/>
          <a:lstStyle/>
          <a:p>
            <a:fld id="{42D38748-1D5B-0E4A-87A6-14F7D261A004}" type="datetime1">
              <a:rPr lang="da-DK" smtClean="0"/>
              <a:t>23.05.2024</a:t>
            </a:fld>
            <a:endParaRPr lang="da-DK" dirty="0"/>
          </a:p>
        </p:txBody>
      </p:sp>
      <p:sp>
        <p:nvSpPr>
          <p:cNvPr id="6" name="Pladsholder til sidefod 5">
            <a:extLst>
              <a:ext uri="{FF2B5EF4-FFF2-40B4-BE49-F238E27FC236}">
                <a16:creationId xmlns:a16="http://schemas.microsoft.com/office/drawing/2014/main" id="{77AC8DC8-9DBF-BD2E-D151-5151A158462B}"/>
              </a:ext>
            </a:extLst>
          </p:cNvPr>
          <p:cNvSpPr>
            <a:spLocks noGrp="1"/>
          </p:cNvSpPr>
          <p:nvPr>
            <p:ph type="ftr" sz="quarter" idx="11"/>
          </p:nvPr>
        </p:nvSpPr>
        <p:spPr/>
        <p:txBody>
          <a:bodyPr/>
          <a:lstStyle/>
          <a:p>
            <a:r>
              <a:rPr lang="da-DK" dirty="0"/>
              <a:t>investeringsmyter.dk</a:t>
            </a:r>
          </a:p>
        </p:txBody>
      </p:sp>
      <p:sp>
        <p:nvSpPr>
          <p:cNvPr id="7" name="Pladsholder til slidenummer 6">
            <a:extLst>
              <a:ext uri="{FF2B5EF4-FFF2-40B4-BE49-F238E27FC236}">
                <a16:creationId xmlns:a16="http://schemas.microsoft.com/office/drawing/2014/main" id="{EC0209EB-EBA0-515A-D89A-2B50CC4C9C8C}"/>
              </a:ext>
            </a:extLst>
          </p:cNvPr>
          <p:cNvSpPr>
            <a:spLocks noGrp="1"/>
          </p:cNvSpPr>
          <p:nvPr>
            <p:ph type="sldNum" sz="quarter" idx="12"/>
          </p:nvPr>
        </p:nvSpPr>
        <p:spPr/>
        <p:txBody>
          <a:bodyPr/>
          <a:lstStyle/>
          <a:p>
            <a:fld id="{8CB0E84A-B583-0045-AE3A-0D4B402254CD}" type="slidenum">
              <a:rPr lang="da-DK" smtClean="0"/>
              <a:t>‹nr.›</a:t>
            </a:fld>
            <a:endParaRPr lang="da-DK" dirty="0"/>
          </a:p>
        </p:txBody>
      </p:sp>
    </p:spTree>
    <p:extLst>
      <p:ext uri="{BB962C8B-B14F-4D97-AF65-F5344CB8AC3E}">
        <p14:creationId xmlns:p14="http://schemas.microsoft.com/office/powerpoint/2010/main" val="429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95A7FD4-E519-3B29-D2BD-A4AB7E7A3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030AA87-1A7C-E696-9EC4-B28C2FDFA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A3B9FA5-3415-16EF-7608-F29D8CC49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D5AB0-2DDC-F240-83B9-534C49E450E8}" type="datetime1">
              <a:rPr lang="da-DK" smtClean="0"/>
              <a:t>23.05.2024</a:t>
            </a:fld>
            <a:endParaRPr lang="da-DK" dirty="0"/>
          </a:p>
        </p:txBody>
      </p:sp>
      <p:sp>
        <p:nvSpPr>
          <p:cNvPr id="5" name="Pladsholder til sidefod 4">
            <a:extLst>
              <a:ext uri="{FF2B5EF4-FFF2-40B4-BE49-F238E27FC236}">
                <a16:creationId xmlns:a16="http://schemas.microsoft.com/office/drawing/2014/main" id="{9BF67BEB-BCDB-D73C-DA98-6CF95302E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a:t>investeringsmyter.dk</a:t>
            </a:r>
          </a:p>
        </p:txBody>
      </p:sp>
      <p:sp>
        <p:nvSpPr>
          <p:cNvPr id="6" name="Pladsholder til slidenummer 5">
            <a:extLst>
              <a:ext uri="{FF2B5EF4-FFF2-40B4-BE49-F238E27FC236}">
                <a16:creationId xmlns:a16="http://schemas.microsoft.com/office/drawing/2014/main" id="{B7976C7F-61BB-C9D7-F023-F0E6B374F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0E84A-B583-0045-AE3A-0D4B402254CD}" type="slidenum">
              <a:rPr lang="da-DK" smtClean="0"/>
              <a:t>‹nr.›</a:t>
            </a:fld>
            <a:endParaRPr lang="da-DK" dirty="0"/>
          </a:p>
        </p:txBody>
      </p:sp>
    </p:spTree>
    <p:extLst>
      <p:ext uri="{BB962C8B-B14F-4D97-AF65-F5344CB8AC3E}">
        <p14:creationId xmlns:p14="http://schemas.microsoft.com/office/powerpoint/2010/main" val="319567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BC66032-D344-F7D4-3C0B-7F6773EE1E42}"/>
              </a:ext>
            </a:extLst>
          </p:cNvPr>
          <p:cNvSpPr>
            <a:spLocks noGrp="1"/>
          </p:cNvSpPr>
          <p:nvPr>
            <p:ph type="ctrTitle"/>
          </p:nvPr>
        </p:nvSpPr>
        <p:spPr>
          <a:xfrm>
            <a:off x="643467" y="1649840"/>
            <a:ext cx="5126397" cy="1415844"/>
          </a:xfrm>
        </p:spPr>
        <p:txBody>
          <a:bodyPr>
            <a:normAutofit/>
          </a:bodyPr>
          <a:lstStyle/>
          <a:p>
            <a:pPr algn="l"/>
            <a:r>
              <a:rPr lang="da-DK" sz="4400" dirty="0"/>
              <a:t>Investeringsmyter.dk</a:t>
            </a:r>
          </a:p>
        </p:txBody>
      </p:sp>
      <p:sp>
        <p:nvSpPr>
          <p:cNvPr id="4" name="Undertitel 4">
            <a:extLst>
              <a:ext uri="{FF2B5EF4-FFF2-40B4-BE49-F238E27FC236}">
                <a16:creationId xmlns:a16="http://schemas.microsoft.com/office/drawing/2014/main" id="{023E3A84-50A4-B85A-6E58-9E636DEA60D8}"/>
              </a:ext>
            </a:extLst>
          </p:cNvPr>
          <p:cNvSpPr>
            <a:spLocks noGrp="1"/>
          </p:cNvSpPr>
          <p:nvPr>
            <p:ph type="subTitle" idx="1"/>
          </p:nvPr>
        </p:nvSpPr>
        <p:spPr>
          <a:xfrm>
            <a:off x="643467" y="3121006"/>
            <a:ext cx="5582700" cy="775494"/>
          </a:xfrm>
        </p:spPr>
        <p:txBody>
          <a:bodyPr>
            <a:noAutofit/>
          </a:bodyPr>
          <a:lstStyle/>
          <a:p>
            <a:pPr algn="l"/>
            <a:r>
              <a:rPr lang="da-DK" dirty="0"/>
              <a:t>Et bedre beslutningsgrundlag for at træffe dine egne investeringsbeslutninger</a:t>
            </a:r>
          </a:p>
        </p:txBody>
      </p:sp>
      <p:pic>
        <p:nvPicPr>
          <p:cNvPr id="6" name="Billede 5">
            <a:extLst>
              <a:ext uri="{FF2B5EF4-FFF2-40B4-BE49-F238E27FC236}">
                <a16:creationId xmlns:a16="http://schemas.microsoft.com/office/drawing/2014/main" id="{DC3C966C-491B-4754-0009-60638DACECCF}"/>
              </a:ext>
            </a:extLst>
          </p:cNvPr>
          <p:cNvPicPr>
            <a:picLocks noChangeAspect="1"/>
          </p:cNvPicPr>
          <p:nvPr/>
        </p:nvPicPr>
        <p:blipFill rotWithShape="1">
          <a:blip r:embed="rId2"/>
          <a:srcRect l="9043" r="3487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kstfelt 6">
            <a:extLst>
              <a:ext uri="{FF2B5EF4-FFF2-40B4-BE49-F238E27FC236}">
                <a16:creationId xmlns:a16="http://schemas.microsoft.com/office/drawing/2014/main" id="{2DCFBBAF-5579-A2A0-4ED4-E830E2A3A8D5}"/>
              </a:ext>
            </a:extLst>
          </p:cNvPr>
          <p:cNvSpPr txBox="1"/>
          <p:nvPr/>
        </p:nvSpPr>
        <p:spPr>
          <a:xfrm>
            <a:off x="643467" y="3985255"/>
            <a:ext cx="2453620" cy="369332"/>
          </a:xfrm>
          <a:prstGeom prst="rect">
            <a:avLst/>
          </a:prstGeom>
          <a:noFill/>
        </p:spPr>
        <p:txBody>
          <a:bodyPr wrap="none" rtlCol="0">
            <a:spAutoFit/>
          </a:bodyPr>
          <a:lstStyle/>
          <a:p>
            <a:r>
              <a:rPr lang="da-DK" dirty="0"/>
              <a:t>Frederiksberg, juni 2024</a:t>
            </a:r>
          </a:p>
        </p:txBody>
      </p:sp>
    </p:spTree>
    <p:extLst>
      <p:ext uri="{BB962C8B-B14F-4D97-AF65-F5344CB8AC3E}">
        <p14:creationId xmlns:p14="http://schemas.microsoft.com/office/powerpoint/2010/main" val="2708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03655-3413-F2F4-B22A-5F013911735D}"/>
              </a:ext>
            </a:extLst>
          </p:cNvPr>
          <p:cNvSpPr>
            <a:spLocks noGrp="1"/>
          </p:cNvSpPr>
          <p:nvPr>
            <p:ph type="title"/>
          </p:nvPr>
        </p:nvSpPr>
        <p:spPr>
          <a:xfrm>
            <a:off x="838200" y="238700"/>
            <a:ext cx="10515600" cy="1325563"/>
          </a:xfrm>
        </p:spPr>
        <p:txBody>
          <a:bodyPr>
            <a:normAutofit/>
          </a:bodyPr>
          <a:lstStyle/>
          <a:p>
            <a:r>
              <a:rPr lang="da-DK" sz="2800" dirty="0"/>
              <a:t>Hjælp til egne investeringer (side 2 af 2)</a:t>
            </a:r>
          </a:p>
        </p:txBody>
      </p:sp>
      <p:sp>
        <p:nvSpPr>
          <p:cNvPr id="3" name="Pladsholder til indhold 2">
            <a:extLst>
              <a:ext uri="{FF2B5EF4-FFF2-40B4-BE49-F238E27FC236}">
                <a16:creationId xmlns:a16="http://schemas.microsoft.com/office/drawing/2014/main" id="{11084114-EA19-16A0-B4ED-3EE4458643C9}"/>
              </a:ext>
            </a:extLst>
          </p:cNvPr>
          <p:cNvSpPr txBox="1">
            <a:spLocks/>
          </p:cNvSpPr>
          <p:nvPr/>
        </p:nvSpPr>
        <p:spPr>
          <a:xfrm>
            <a:off x="838200" y="1313561"/>
            <a:ext cx="11222736" cy="926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Vi introducerer Morningstars porteføljeværktøj, som du kan anvende til at styre og overvåge din investeringsportefølje</a:t>
            </a:r>
          </a:p>
          <a:p>
            <a:r>
              <a:rPr lang="da-DK" sz="1800" dirty="0"/>
              <a:t>Vi hjælper dig med løbende opfølgning, analyse og evaluering af dine resultater som grundlag for din egen geninvestering af dine udbytter til rebalancering af din investeringsportefølje i forhold til din valgte strategi (det 3. personlige møde, se tidligere)</a:t>
            </a:r>
          </a:p>
          <a:p>
            <a:r>
              <a:rPr lang="da-DK" sz="1800" dirty="0"/>
              <a:t>Vores analyser er baseret på data fra amerikanske Morningstar. Analyser fra Morningstar dækker knap 40.000 aktier og fonde i hele verden og herunder mere end 1.500 fonde fra over 60 danske investeringsforeninger, hvoraf 700 er aktiefonde fra knap 40 danske investeringsforeninger.</a:t>
            </a:r>
          </a:p>
          <a:p>
            <a:r>
              <a:rPr lang="da-DK" sz="1800" dirty="0"/>
              <a:t>Morningstar, der er en global leder indenfor investeringsanalyser, indsamler og analyserer fonds-, aktie- og generelle markedsdata. Morningstar leverer bedømmelser (såkaldte ”ratings”) og uafhængige analyser med det formål at hjælpe individuelle investorer, finansielle rådgivere og institutionelle kunder med at evaluere fonde og deres potentiale i en investeringsportefølje.</a:t>
            </a:r>
          </a:p>
          <a:p>
            <a:r>
              <a:rPr lang="da-DK" sz="1800" dirty="0"/>
              <a:t>Du kan læse mere om Morningstar på vores webside på investeringsmyter.dk eller på deres webside på morningstar.dk</a:t>
            </a:r>
          </a:p>
          <a:p>
            <a:r>
              <a:rPr lang="da-DK" sz="1800" dirty="0"/>
              <a:t>Du skal være opmærksom på, at hjælpen fra investeringsmyter.dk alene er en generel indsatsforpligtelse (investeringsanalysen) og ikke en resultatforpligtelse.</a:t>
            </a:r>
          </a:p>
          <a:p>
            <a:endParaRPr lang="da-DK" sz="1700" dirty="0"/>
          </a:p>
          <a:p>
            <a:endParaRPr lang="da-DK" sz="1700" dirty="0"/>
          </a:p>
        </p:txBody>
      </p:sp>
      <p:sp>
        <p:nvSpPr>
          <p:cNvPr id="4" name="Pladsholder til sidefod 3">
            <a:extLst>
              <a:ext uri="{FF2B5EF4-FFF2-40B4-BE49-F238E27FC236}">
                <a16:creationId xmlns:a16="http://schemas.microsoft.com/office/drawing/2014/main" id="{C84F9FDC-395A-2D6F-AE02-CF3F6041146C}"/>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B3D0952E-9A70-2BF0-960E-A8DBD441F89A}"/>
              </a:ext>
            </a:extLst>
          </p:cNvPr>
          <p:cNvSpPr>
            <a:spLocks noGrp="1"/>
          </p:cNvSpPr>
          <p:nvPr>
            <p:ph type="sldNum" sz="quarter" idx="12"/>
          </p:nvPr>
        </p:nvSpPr>
        <p:spPr/>
        <p:txBody>
          <a:bodyPr/>
          <a:lstStyle/>
          <a:p>
            <a:fld id="{8CB0E84A-B583-0045-AE3A-0D4B402254CD}" type="slidenum">
              <a:rPr lang="da-DK" smtClean="0"/>
              <a:t>10</a:t>
            </a:fld>
            <a:endParaRPr lang="da-DK" dirty="0"/>
          </a:p>
        </p:txBody>
      </p:sp>
    </p:spTree>
    <p:extLst>
      <p:ext uri="{BB962C8B-B14F-4D97-AF65-F5344CB8AC3E}">
        <p14:creationId xmlns:p14="http://schemas.microsoft.com/office/powerpoint/2010/main" val="19593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03655-3413-F2F4-B22A-5F013911735D}"/>
              </a:ext>
            </a:extLst>
          </p:cNvPr>
          <p:cNvSpPr>
            <a:spLocks noGrp="1"/>
          </p:cNvSpPr>
          <p:nvPr>
            <p:ph type="title"/>
          </p:nvPr>
        </p:nvSpPr>
        <p:spPr>
          <a:xfrm>
            <a:off x="838200" y="218821"/>
            <a:ext cx="10515600" cy="1325563"/>
          </a:xfrm>
        </p:spPr>
        <p:txBody>
          <a:bodyPr>
            <a:normAutofit/>
          </a:bodyPr>
          <a:lstStyle/>
          <a:p>
            <a:r>
              <a:rPr lang="da-DK" sz="2800" dirty="0"/>
              <a:t>Vores leverancer og priser (side 1 af 2)</a:t>
            </a:r>
          </a:p>
        </p:txBody>
      </p:sp>
      <p:sp>
        <p:nvSpPr>
          <p:cNvPr id="3" name="Pladsholder til indhold 2">
            <a:extLst>
              <a:ext uri="{FF2B5EF4-FFF2-40B4-BE49-F238E27FC236}">
                <a16:creationId xmlns:a16="http://schemas.microsoft.com/office/drawing/2014/main" id="{11084114-EA19-16A0-B4ED-3EE4458643C9}"/>
              </a:ext>
            </a:extLst>
          </p:cNvPr>
          <p:cNvSpPr txBox="1">
            <a:spLocks/>
          </p:cNvSpPr>
          <p:nvPr/>
        </p:nvSpPr>
        <p:spPr>
          <a:xfrm>
            <a:off x="838200" y="1313561"/>
            <a:ext cx="10273748" cy="926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dirty="0"/>
              <a:t>Første skridt i dialogen med kunden er en telefonisk forventningsafstemning. Derudover modtager kunden vores gratis investeringsguide, der beskriver mere om vores ydelser og priser. Tidsforbrug 15-60 minutter.</a:t>
            </a:r>
          </a:p>
          <a:p>
            <a:r>
              <a:rPr lang="da-DK" sz="1600" dirty="0"/>
              <a:t>I det første personlige møde fastlægger vi sammen kundens baggrund og investeringsprofil samt ønsker og forventninger til analysens indhold. Tidsforbrug 1-2 timer.</a:t>
            </a:r>
          </a:p>
          <a:p>
            <a:r>
              <a:rPr lang="da-DK" sz="1600" dirty="0"/>
              <a:t>Efter det første møde sendes et referat af mødet til kundens godkendelse. Referatet inkluderer også de aftalte betingelser og forudsætninger for den aftalte analyse (1-2 siders dokument)</a:t>
            </a:r>
          </a:p>
          <a:p>
            <a:r>
              <a:rPr lang="da-DK" sz="1600" dirty="0"/>
              <a:t>Vi udarbejder derefter den aftalte investeringsanalysen med de bedste fonde. Afhængig af antal fonde i analysen, er der typisk tale om en 30-40 siders præsentation i ppt og pdf format + et Excel regneark, der giver mulighed for at sortere i data. </a:t>
            </a:r>
          </a:p>
          <a:p>
            <a:r>
              <a:rPr lang="da-DK" sz="1600" dirty="0"/>
              <a:t>I det andet personlige møde præsenteres og forklares investeringsanalysen og Morningstar’s investeringsværktøj. Mødet giver også mulighed for at besvare kundens spørgsmål. Tidsforbrug 3-4 timer. </a:t>
            </a:r>
          </a:p>
          <a:p>
            <a:r>
              <a:rPr lang="da-DK" sz="1600" dirty="0"/>
              <a:t>Det tredje personlige møde er et opfølgningsmøde, som sker på kundens foranledning, typisk i løbet af det første år. Mødet kan have flere formål baseret på kundens behov, fx vurdering af porteføljens udvikling, reinvestering af udbytter eller justering af investeringsprofilen. Tidsforbrug 1-2 timer. </a:t>
            </a:r>
          </a:p>
          <a:p>
            <a:r>
              <a:rPr lang="da-DK" sz="1600" dirty="0"/>
              <a:t>I hele processen er der løbende mulighed for ad hoc telefonkontakt. Vi tager altid telefonen eller ringer normalt tilbage inden for 24 timer.</a:t>
            </a:r>
          </a:p>
          <a:p>
            <a:r>
              <a:rPr lang="da-DK" sz="1600" dirty="0"/>
              <a:t>Det er vores erfaring, at den personlige tilgang og høje tilgængelighed i vores forretningsmodel giver en meget høj kundetilfredshed</a:t>
            </a:r>
          </a:p>
          <a:p>
            <a:endParaRPr lang="da-DK" sz="1800" dirty="0"/>
          </a:p>
        </p:txBody>
      </p:sp>
      <p:sp>
        <p:nvSpPr>
          <p:cNvPr id="4" name="Pladsholder til sidefod 3">
            <a:extLst>
              <a:ext uri="{FF2B5EF4-FFF2-40B4-BE49-F238E27FC236}">
                <a16:creationId xmlns:a16="http://schemas.microsoft.com/office/drawing/2014/main" id="{BA10A8F5-23FE-8C71-A8CF-ACBCA19A5EFD}"/>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9587EE97-28CA-1959-A35F-F931C051217D}"/>
              </a:ext>
            </a:extLst>
          </p:cNvPr>
          <p:cNvSpPr>
            <a:spLocks noGrp="1"/>
          </p:cNvSpPr>
          <p:nvPr>
            <p:ph type="sldNum" sz="quarter" idx="12"/>
          </p:nvPr>
        </p:nvSpPr>
        <p:spPr/>
        <p:txBody>
          <a:bodyPr/>
          <a:lstStyle/>
          <a:p>
            <a:fld id="{8CB0E84A-B583-0045-AE3A-0D4B402254CD}" type="slidenum">
              <a:rPr lang="da-DK" smtClean="0"/>
              <a:t>11</a:t>
            </a:fld>
            <a:endParaRPr lang="da-DK" dirty="0"/>
          </a:p>
        </p:txBody>
      </p:sp>
    </p:spTree>
    <p:extLst>
      <p:ext uri="{BB962C8B-B14F-4D97-AF65-F5344CB8AC3E}">
        <p14:creationId xmlns:p14="http://schemas.microsoft.com/office/powerpoint/2010/main" val="167842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03655-3413-F2F4-B22A-5F013911735D}"/>
              </a:ext>
            </a:extLst>
          </p:cNvPr>
          <p:cNvSpPr>
            <a:spLocks noGrp="1"/>
          </p:cNvSpPr>
          <p:nvPr>
            <p:ph type="title"/>
          </p:nvPr>
        </p:nvSpPr>
        <p:spPr>
          <a:xfrm>
            <a:off x="838200" y="218821"/>
            <a:ext cx="10515600" cy="1325563"/>
          </a:xfrm>
        </p:spPr>
        <p:txBody>
          <a:bodyPr>
            <a:normAutofit/>
          </a:bodyPr>
          <a:lstStyle/>
          <a:p>
            <a:r>
              <a:rPr lang="da-DK" sz="2800" dirty="0"/>
              <a:t>Vores leverancer og priser (side 2 af 2)</a:t>
            </a:r>
          </a:p>
        </p:txBody>
      </p:sp>
      <p:sp>
        <p:nvSpPr>
          <p:cNvPr id="3" name="Pladsholder til indhold 2">
            <a:extLst>
              <a:ext uri="{FF2B5EF4-FFF2-40B4-BE49-F238E27FC236}">
                <a16:creationId xmlns:a16="http://schemas.microsoft.com/office/drawing/2014/main" id="{11084114-EA19-16A0-B4ED-3EE4458643C9}"/>
              </a:ext>
            </a:extLst>
          </p:cNvPr>
          <p:cNvSpPr txBox="1">
            <a:spLocks/>
          </p:cNvSpPr>
          <p:nvPr/>
        </p:nvSpPr>
        <p:spPr>
          <a:xfrm>
            <a:off x="838200" y="1313561"/>
            <a:ext cx="10144539" cy="926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dirty="0"/>
              <a:t>Vores pris for de nævnte leverancer er 4.900 kroner, som faktureres efter præsentationen af analysens resultater. </a:t>
            </a:r>
          </a:p>
          <a:p>
            <a:r>
              <a:rPr lang="da-DK" sz="1600" dirty="0"/>
              <a:t>Har du behov for yderligere ad hoc-support, så tilbydes den til en fast pris på 275 kroner pr. forbrugt time, fx til følgende ydelser:</a:t>
            </a:r>
          </a:p>
          <a:p>
            <a:pPr lvl="1">
              <a:buFont typeface="+mj-lt"/>
              <a:buAutoNum type="arabicPeriod"/>
            </a:pPr>
            <a:r>
              <a:rPr lang="da-DK" sz="1600" dirty="0"/>
              <a:t>Hjælp med at skabe et overblik over dine eksisterende investeringer i forskellige aktier og fonde på tværs af banker og pensionsselskaber, og på tværs af dine investeringsordninger og depoter. Overblikket vil give dig en bedre forståelse af potentiale, indhold, afkast, risiko, omkostninger og andre relevante nøgletal og informationer for din investeringsportefølje og dine enkelte investeringer. Til det formål anvender vi Morningstar's investeringsværktøj.</a:t>
            </a:r>
          </a:p>
          <a:p>
            <a:pPr lvl="1">
              <a:buFont typeface="+mj-lt"/>
              <a:buAutoNum type="arabicPeriod"/>
            </a:pPr>
            <a:r>
              <a:rPr lang="da-DK" sz="1600" dirty="0"/>
              <a:t>Hjælp med at oprette dine valgte fonde fra investeringsanalysen i Morningstar's investeringsværktøj, hvilket giver dig et samlet overblik over din ny portefølje af fonde. Denne ydelse vil, sammen med overblikket over dine eksisterende investeringer, kunne give dig et totalbillede af dine samlede investeringer. </a:t>
            </a:r>
          </a:p>
          <a:p>
            <a:endParaRPr lang="da-DK" sz="1800" dirty="0"/>
          </a:p>
        </p:txBody>
      </p:sp>
      <p:sp>
        <p:nvSpPr>
          <p:cNvPr id="4" name="Pladsholder til sidefod 3">
            <a:extLst>
              <a:ext uri="{FF2B5EF4-FFF2-40B4-BE49-F238E27FC236}">
                <a16:creationId xmlns:a16="http://schemas.microsoft.com/office/drawing/2014/main" id="{78D71C5F-59F5-1F0D-A51E-8E5D8B8A9B29}"/>
              </a:ext>
            </a:extLst>
          </p:cNvPr>
          <p:cNvSpPr>
            <a:spLocks noGrp="1"/>
          </p:cNvSpPr>
          <p:nvPr>
            <p:ph type="ftr" sz="quarter" idx="11"/>
          </p:nvPr>
        </p:nvSpPr>
        <p:spPr>
          <a:xfrm>
            <a:off x="4038600" y="6336472"/>
            <a:ext cx="4114800" cy="365125"/>
          </a:xfrm>
        </p:spPr>
        <p:txBody>
          <a:bodyPr/>
          <a:lstStyle/>
          <a:p>
            <a:r>
              <a:rPr lang="da-DK" dirty="0"/>
              <a:t>investeringsmyter.dk</a:t>
            </a:r>
          </a:p>
        </p:txBody>
      </p:sp>
      <p:sp>
        <p:nvSpPr>
          <p:cNvPr id="5" name="Pladsholder til slidenummer 4">
            <a:extLst>
              <a:ext uri="{FF2B5EF4-FFF2-40B4-BE49-F238E27FC236}">
                <a16:creationId xmlns:a16="http://schemas.microsoft.com/office/drawing/2014/main" id="{6817577D-8914-86AE-A6C1-B69016E03BA7}"/>
              </a:ext>
            </a:extLst>
          </p:cNvPr>
          <p:cNvSpPr>
            <a:spLocks noGrp="1"/>
          </p:cNvSpPr>
          <p:nvPr>
            <p:ph type="sldNum" sz="quarter" idx="12"/>
          </p:nvPr>
        </p:nvSpPr>
        <p:spPr/>
        <p:txBody>
          <a:bodyPr/>
          <a:lstStyle/>
          <a:p>
            <a:fld id="{8CB0E84A-B583-0045-AE3A-0D4B402254CD}" type="slidenum">
              <a:rPr lang="da-DK" smtClean="0"/>
              <a:t>12</a:t>
            </a:fld>
            <a:endParaRPr lang="da-DK" dirty="0"/>
          </a:p>
        </p:txBody>
      </p:sp>
    </p:spTree>
    <p:extLst>
      <p:ext uri="{BB962C8B-B14F-4D97-AF65-F5344CB8AC3E}">
        <p14:creationId xmlns:p14="http://schemas.microsoft.com/office/powerpoint/2010/main" val="124249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03655-3413-F2F4-B22A-5F013911735D}"/>
              </a:ext>
            </a:extLst>
          </p:cNvPr>
          <p:cNvSpPr>
            <a:spLocks noGrp="1"/>
          </p:cNvSpPr>
          <p:nvPr>
            <p:ph type="title"/>
          </p:nvPr>
        </p:nvSpPr>
        <p:spPr>
          <a:xfrm>
            <a:off x="838200" y="218821"/>
            <a:ext cx="10515600" cy="1325563"/>
          </a:xfrm>
        </p:spPr>
        <p:txBody>
          <a:bodyPr>
            <a:normAutofit/>
          </a:bodyPr>
          <a:lstStyle/>
          <a:p>
            <a:r>
              <a:rPr lang="da-DK" sz="2800" dirty="0"/>
              <a:t>Hvad siger vores kunder?</a:t>
            </a:r>
          </a:p>
        </p:txBody>
      </p:sp>
      <p:sp>
        <p:nvSpPr>
          <p:cNvPr id="3" name="Pladsholder til indhold 2">
            <a:extLst>
              <a:ext uri="{FF2B5EF4-FFF2-40B4-BE49-F238E27FC236}">
                <a16:creationId xmlns:a16="http://schemas.microsoft.com/office/drawing/2014/main" id="{11084114-EA19-16A0-B4ED-3EE4458643C9}"/>
              </a:ext>
            </a:extLst>
          </p:cNvPr>
          <p:cNvSpPr txBox="1">
            <a:spLocks/>
          </p:cNvSpPr>
          <p:nvPr/>
        </p:nvSpPr>
        <p:spPr>
          <a:xfrm>
            <a:off x="838200" y="1304852"/>
            <a:ext cx="10874433" cy="5416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t>Investeringsmyter.dk har i mere end tre år lavet investeringsanalyser, der gør det muligt for vores kunder at tage kontrol over deres egen opsparing og investeringer. Nedenfor finder du eksempler på de tilbagemeldinger, som vi har fået i tidens løb, og som vi er meget stolte af.</a:t>
            </a:r>
          </a:p>
          <a:p>
            <a:r>
              <a:rPr lang="da-DK" sz="1600" dirty="0"/>
              <a:t>”Investeringsmyter.dk åbnede mine øjne for, hvor lidt jeg egentlig har fået i afkast på min forvaltningsaftale med min bank.”</a:t>
            </a:r>
          </a:p>
          <a:p>
            <a:r>
              <a:rPr lang="da-DK" sz="1600" dirty="0"/>
              <a:t>”Investeringsmyter.dk fik gjort op med alle myterne om, hvad der kræves for at tage kontrol over sin egen opsparing.”</a:t>
            </a:r>
          </a:p>
          <a:p>
            <a:r>
              <a:rPr lang="da-DK" sz="1600" dirty="0"/>
              <a:t>”Analysen fra investeringsmyter.dk sparede mig for en masse tid, og gav mig et super overblik over de aktiefonde, der har leveret de allerbedste resultater.”</a:t>
            </a:r>
          </a:p>
          <a:p>
            <a:r>
              <a:rPr lang="da-DK" sz="1600" dirty="0"/>
              <a:t>”Investeringsmyter.dk kender alle investeringsforeninger og aktiefonde i Danmark. I min bank hørte jeg altid kun om bankens egne aktiefonde og nogle få aktiefonde fra bankens udenlandske samarbejdspartnere.”</a:t>
            </a:r>
          </a:p>
          <a:p>
            <a:r>
              <a:rPr lang="da-DK" sz="1600" dirty="0"/>
              <a:t>”Hos investeringsmyter.dk fandt jeg ud af, at der er mere til risiko og risikoprofil end de tre kategorier: Høj, moderat og lav risiko.  Diskussionen er langt mere nuanceret og tidskrævende end, hvad min bank har formået.”</a:t>
            </a:r>
          </a:p>
          <a:p>
            <a:r>
              <a:rPr lang="da-DK" sz="1600" dirty="0"/>
              <a:t>”Investeringsmyter.dk bidrog udover sine dybe kompetencer indenfor investeringer i aktiefonde også med både tillidsfuldhed og fortrolighed i vores dialog. Jeg følte mig meget tryg og giver investeringsmyter.dk fem stjerner.”</a:t>
            </a:r>
          </a:p>
          <a:p>
            <a:r>
              <a:rPr lang="da-DK" sz="1600" dirty="0"/>
              <a:t>”Med investeringsværktøjet fra Morningstar lærte investeringsmyter.dk mig, hvordan jeg på en enkel måde og med få nøgletal kan vurdere resultaterne i mine egne aktiefonde og eventuelt nye aktiefonde, som jeg måtte overveje at investere i.”</a:t>
            </a:r>
          </a:p>
          <a:p>
            <a:r>
              <a:rPr lang="da-DK" sz="1600" dirty="0"/>
              <a:t>”Min livrente hos mit pensionsselskab har meget lille gennemsigtighed. Men jeg kan konstatere, at den samlede opsparing i ordningen ikke stiger med meget mere, end hvad jeg selv skyder ind hvert år. Det virker som om, at pensionsselskabet synes den fulde fradragsret for indbetalinger på ordningen er nok værdi for mig som kunde.  Analysen fra investeringsmyter. dk har imidlertid lært mig noget helt andet."</a:t>
            </a:r>
          </a:p>
        </p:txBody>
      </p:sp>
      <p:sp>
        <p:nvSpPr>
          <p:cNvPr id="4" name="Pladsholder til sidefod 3">
            <a:extLst>
              <a:ext uri="{FF2B5EF4-FFF2-40B4-BE49-F238E27FC236}">
                <a16:creationId xmlns:a16="http://schemas.microsoft.com/office/drawing/2014/main" id="{0BDBB9AC-7C66-3D56-3C4B-FFFD39239D52}"/>
              </a:ext>
            </a:extLst>
          </p:cNvPr>
          <p:cNvSpPr>
            <a:spLocks noGrp="1"/>
          </p:cNvSpPr>
          <p:nvPr>
            <p:ph type="ftr" sz="quarter" idx="11"/>
          </p:nvPr>
        </p:nvSpPr>
        <p:spPr>
          <a:xfrm>
            <a:off x="4463934" y="6356350"/>
            <a:ext cx="3689465" cy="365125"/>
          </a:xfrm>
        </p:spPr>
        <p:txBody>
          <a:bodyPr/>
          <a:lstStyle/>
          <a:p>
            <a:r>
              <a:rPr lang="da-DK" dirty="0"/>
              <a:t>investeringsmyter.dk</a:t>
            </a:r>
          </a:p>
        </p:txBody>
      </p:sp>
      <p:sp>
        <p:nvSpPr>
          <p:cNvPr id="5" name="Pladsholder til slidenummer 4">
            <a:extLst>
              <a:ext uri="{FF2B5EF4-FFF2-40B4-BE49-F238E27FC236}">
                <a16:creationId xmlns:a16="http://schemas.microsoft.com/office/drawing/2014/main" id="{E45F43CC-6A73-A492-89FD-D98C6DB15216}"/>
              </a:ext>
            </a:extLst>
          </p:cNvPr>
          <p:cNvSpPr>
            <a:spLocks noGrp="1"/>
          </p:cNvSpPr>
          <p:nvPr>
            <p:ph type="sldNum" sz="quarter" idx="12"/>
          </p:nvPr>
        </p:nvSpPr>
        <p:spPr/>
        <p:txBody>
          <a:bodyPr/>
          <a:lstStyle/>
          <a:p>
            <a:fld id="{8CB0E84A-B583-0045-AE3A-0D4B402254CD}" type="slidenum">
              <a:rPr lang="da-DK" smtClean="0"/>
              <a:t>13</a:t>
            </a:fld>
            <a:endParaRPr lang="da-DK" dirty="0"/>
          </a:p>
        </p:txBody>
      </p:sp>
    </p:spTree>
    <p:extLst>
      <p:ext uri="{BB962C8B-B14F-4D97-AF65-F5344CB8AC3E}">
        <p14:creationId xmlns:p14="http://schemas.microsoft.com/office/powerpoint/2010/main" val="408976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72851-3B9B-6E49-46F8-A8866649711E}"/>
              </a:ext>
            </a:extLst>
          </p:cNvPr>
          <p:cNvSpPr>
            <a:spLocks noGrp="1"/>
          </p:cNvSpPr>
          <p:nvPr>
            <p:ph type="title"/>
          </p:nvPr>
        </p:nvSpPr>
        <p:spPr/>
        <p:txBody>
          <a:bodyPr>
            <a:normAutofit/>
          </a:bodyPr>
          <a:lstStyle/>
          <a:p>
            <a:r>
              <a:rPr lang="da-DK" sz="2800" dirty="0"/>
              <a:t>Ansvarsfraskrivelse (side 1 af 3)</a:t>
            </a:r>
          </a:p>
        </p:txBody>
      </p:sp>
      <p:sp>
        <p:nvSpPr>
          <p:cNvPr id="3" name="Pladsholder til indhold 2">
            <a:extLst>
              <a:ext uri="{FF2B5EF4-FFF2-40B4-BE49-F238E27FC236}">
                <a16:creationId xmlns:a16="http://schemas.microsoft.com/office/drawing/2014/main" id="{D64330D0-6BE7-2CB4-9930-E2E3FD10F51A}"/>
              </a:ext>
            </a:extLst>
          </p:cNvPr>
          <p:cNvSpPr>
            <a:spLocks noGrp="1"/>
          </p:cNvSpPr>
          <p:nvPr>
            <p:ph idx="1"/>
          </p:nvPr>
        </p:nvSpPr>
        <p:spPr/>
        <p:txBody>
          <a:bodyPr>
            <a:noAutofit/>
          </a:bodyPr>
          <a:lstStyle/>
          <a:p>
            <a:pPr>
              <a:lnSpc>
                <a:spcPct val="120000"/>
              </a:lnSpc>
            </a:pPr>
            <a:r>
              <a:rPr lang="da-DK" sz="1300" b="0" i="0" dirty="0">
                <a:effectLst/>
              </a:rPr>
              <a:t>Dette præsentationsmateriale er udarbejdet af investeringsmyter.dk</a:t>
            </a:r>
          </a:p>
          <a:p>
            <a:pPr>
              <a:lnSpc>
                <a:spcPct val="120000"/>
              </a:lnSpc>
            </a:pPr>
            <a:r>
              <a:rPr lang="da-DK" sz="1300" b="0" i="0" dirty="0">
                <a:effectLst/>
              </a:rPr>
              <a:t>Præsentationsmaterialet er alene udarbejdet som informationsmateriale </a:t>
            </a:r>
          </a:p>
          <a:p>
            <a:pPr>
              <a:lnSpc>
                <a:spcPct val="120000"/>
              </a:lnSpc>
            </a:pPr>
            <a:r>
              <a:rPr lang="da-DK" sz="1300" b="0" i="0" dirty="0">
                <a:effectLst/>
              </a:rPr>
              <a:t>Præsentationsmaterialet er ikke et tilbud eller en opfordring til køb/salg af investeringsbeviser</a:t>
            </a:r>
          </a:p>
          <a:p>
            <a:pPr>
              <a:lnSpc>
                <a:spcPct val="120000"/>
              </a:lnSpc>
            </a:pPr>
            <a:r>
              <a:rPr lang="da-DK" sz="1300" b="0" i="0" dirty="0">
                <a:effectLst/>
              </a:rPr>
              <a:t>Præsentationsmaterialet tager ikke udgangspunkt i og er ikke tilpasset nogen individuel investors personlige forhold</a:t>
            </a:r>
          </a:p>
          <a:p>
            <a:pPr>
              <a:lnSpc>
                <a:spcPct val="120000"/>
              </a:lnSpc>
            </a:pPr>
            <a:r>
              <a:rPr lang="da-DK" sz="1300" b="0" i="0" dirty="0">
                <a:effectLst/>
              </a:rPr>
              <a:t>Præsentationsmaterialet er ikke investeringsrådgivning og bør ikke opfattes som sådan</a:t>
            </a:r>
          </a:p>
          <a:p>
            <a:pPr>
              <a:lnSpc>
                <a:spcPct val="120000"/>
              </a:lnSpc>
            </a:pPr>
            <a:r>
              <a:rPr lang="da-DK" sz="1300" dirty="0"/>
              <a:t>P</a:t>
            </a:r>
            <a:r>
              <a:rPr lang="da-DK" sz="1300" b="0" i="0" dirty="0">
                <a:effectLst/>
              </a:rPr>
              <a:t>ræsentationsmaterialet giver kun generelle informationer om investeringsbeviser, fonde og foreninger</a:t>
            </a:r>
          </a:p>
          <a:p>
            <a:pPr>
              <a:lnSpc>
                <a:spcPct val="120000"/>
              </a:lnSpc>
            </a:pPr>
            <a:r>
              <a:rPr lang="da-DK" sz="1300" b="0" i="0" dirty="0">
                <a:effectLst/>
              </a:rPr>
              <a:t>Præsentationsmaterialets informationer kan ikke erstatte individuel professionel rådgivning</a:t>
            </a:r>
          </a:p>
          <a:p>
            <a:pPr>
              <a:lnSpc>
                <a:spcPct val="120000"/>
              </a:lnSpc>
            </a:pPr>
            <a:r>
              <a:rPr lang="da-DK" sz="1300" b="0" i="0" dirty="0">
                <a:effectLst/>
              </a:rPr>
              <a:t>Præsentationsmaterialet er baseret på informationer fra kilder, som investeringsmyter.dk finder troværdige, men investeringsmyter.dk påtager sig ikke ansvar for materialets rigtighed eller for dispositioner foretaget på baggrund af præsentationsmaterialet, herunder eventuelle tab.</a:t>
            </a:r>
          </a:p>
          <a:p>
            <a:pPr>
              <a:lnSpc>
                <a:spcPct val="120000"/>
              </a:lnSpc>
            </a:pPr>
            <a:r>
              <a:rPr lang="da-DK" sz="1300" b="0" i="0" dirty="0">
                <a:effectLst/>
              </a:rPr>
              <a:t>En investering i investeringsbeviser, er forbundet med risici, og i værste fald kan du tabe hele din investering</a:t>
            </a:r>
          </a:p>
          <a:p>
            <a:pPr>
              <a:lnSpc>
                <a:spcPct val="120000"/>
              </a:lnSpc>
            </a:pPr>
            <a:r>
              <a:rPr lang="da-DK" sz="1300" b="0" i="0" dirty="0">
                <a:effectLst/>
              </a:rPr>
              <a:t>Bevægelser i markedet generelt eller hændelser knyttet til værdipapirer kan påvirke kursudviklingen, som dermed kan adskille sig væsentligt fra det i præsentationsmaterialet forventede. </a:t>
            </a:r>
          </a:p>
          <a:p>
            <a:pPr>
              <a:lnSpc>
                <a:spcPct val="120000"/>
              </a:lnSpc>
            </a:pPr>
            <a:r>
              <a:rPr lang="da-DK" sz="1300" b="0" i="0" dirty="0">
                <a:effectLst/>
              </a:rPr>
              <a:t>Historiske og tidligere afkast kan ikke anvendes som en pålidelig indikator for fremtidige afkast</a:t>
            </a:r>
          </a:p>
        </p:txBody>
      </p:sp>
      <p:sp>
        <p:nvSpPr>
          <p:cNvPr id="4" name="Pladsholder til sidefod 3">
            <a:extLst>
              <a:ext uri="{FF2B5EF4-FFF2-40B4-BE49-F238E27FC236}">
                <a16:creationId xmlns:a16="http://schemas.microsoft.com/office/drawing/2014/main" id="{CA9DDB4C-9A30-146E-B5B2-CC21D80B9618}"/>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A6FB4A1E-A2D4-40EB-7FEF-DB9E4DEC3290}"/>
              </a:ext>
            </a:extLst>
          </p:cNvPr>
          <p:cNvSpPr>
            <a:spLocks noGrp="1"/>
          </p:cNvSpPr>
          <p:nvPr>
            <p:ph type="sldNum" sz="quarter" idx="12"/>
          </p:nvPr>
        </p:nvSpPr>
        <p:spPr/>
        <p:txBody>
          <a:bodyPr/>
          <a:lstStyle/>
          <a:p>
            <a:fld id="{8CB0E84A-B583-0045-AE3A-0D4B402254CD}" type="slidenum">
              <a:rPr lang="da-DK" smtClean="0"/>
              <a:t>14</a:t>
            </a:fld>
            <a:endParaRPr lang="da-DK" dirty="0"/>
          </a:p>
        </p:txBody>
      </p:sp>
    </p:spTree>
    <p:extLst>
      <p:ext uri="{BB962C8B-B14F-4D97-AF65-F5344CB8AC3E}">
        <p14:creationId xmlns:p14="http://schemas.microsoft.com/office/powerpoint/2010/main" val="51299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72851-3B9B-6E49-46F8-A8866649711E}"/>
              </a:ext>
            </a:extLst>
          </p:cNvPr>
          <p:cNvSpPr>
            <a:spLocks noGrp="1"/>
          </p:cNvSpPr>
          <p:nvPr>
            <p:ph type="title"/>
          </p:nvPr>
        </p:nvSpPr>
        <p:spPr/>
        <p:txBody>
          <a:bodyPr>
            <a:normAutofit/>
          </a:bodyPr>
          <a:lstStyle/>
          <a:p>
            <a:r>
              <a:rPr lang="da-DK" sz="2800" dirty="0"/>
              <a:t>Ansvarsfraskrivelse (side 2 af 3)</a:t>
            </a:r>
          </a:p>
        </p:txBody>
      </p:sp>
      <p:sp>
        <p:nvSpPr>
          <p:cNvPr id="3" name="Pladsholder til indhold 2">
            <a:extLst>
              <a:ext uri="{FF2B5EF4-FFF2-40B4-BE49-F238E27FC236}">
                <a16:creationId xmlns:a16="http://schemas.microsoft.com/office/drawing/2014/main" id="{D64330D0-6BE7-2CB4-9930-E2E3FD10F51A}"/>
              </a:ext>
            </a:extLst>
          </p:cNvPr>
          <p:cNvSpPr>
            <a:spLocks noGrp="1"/>
          </p:cNvSpPr>
          <p:nvPr>
            <p:ph idx="1"/>
          </p:nvPr>
        </p:nvSpPr>
        <p:spPr>
          <a:xfrm>
            <a:off x="838200" y="1825625"/>
            <a:ext cx="10515600" cy="3990975"/>
          </a:xfrm>
        </p:spPr>
        <p:txBody>
          <a:bodyPr>
            <a:normAutofit fontScale="47500" lnSpcReduction="20000"/>
          </a:bodyPr>
          <a:lstStyle/>
          <a:p>
            <a:pPr>
              <a:lnSpc>
                <a:spcPct val="120000"/>
              </a:lnSpc>
            </a:pPr>
            <a:r>
              <a:rPr lang="da-DK" sz="2800" b="0" i="0" dirty="0">
                <a:effectLst/>
              </a:rPr>
              <a:t>Eventuelle vurderinger af fremtidige afkast i skrift eller tale er baseret på formodninger, som måske ikke realiseres</a:t>
            </a:r>
          </a:p>
          <a:p>
            <a:pPr>
              <a:lnSpc>
                <a:spcPct val="120000"/>
              </a:lnSpc>
            </a:pPr>
            <a:r>
              <a:rPr lang="da-DK" sz="2800" b="0" i="0" dirty="0">
                <a:effectLst/>
              </a:rPr>
              <a:t>Præsentationsmaterialet er beskyttet af ophavsretslovgivningen i Danmark. Præsentationsmaterialet er til modtagerens personlige brug og må ikke udleveres, kopieres eller offentliggøres til andre uden tilladelse fra investeringsmyter.dk.</a:t>
            </a:r>
            <a:endParaRPr lang="da-DK" sz="2800" dirty="0"/>
          </a:p>
          <a:p>
            <a:pPr>
              <a:lnSpc>
                <a:spcPct val="110000"/>
              </a:lnSpc>
            </a:pPr>
            <a:r>
              <a:rPr lang="da-DK" sz="2800" dirty="0"/>
              <a:t>De analyserede aktiefonde kan både være aktiefonde i en investeringsforening eller en kapitalforening. For at gøre det enkelt bruger vi generelt udtrykket investeringsforening til at dække over begge.</a:t>
            </a:r>
          </a:p>
          <a:p>
            <a:pPr>
              <a:lnSpc>
                <a:spcPct val="110000"/>
              </a:lnSpc>
            </a:pPr>
            <a:r>
              <a:rPr lang="da-DK" sz="2800" dirty="0"/>
              <a:t>Der kan være stor forskel på risikoen fra afdeling til afdeling i den enkelte kapital- eller investeringsforening, så det er, som altid, vigtigt at sætte sig godt ind i, hvilken type aktiefond, som du investerer i. </a:t>
            </a:r>
          </a:p>
          <a:p>
            <a:pPr>
              <a:lnSpc>
                <a:spcPct val="110000"/>
              </a:lnSpc>
            </a:pPr>
            <a:r>
              <a:rPr lang="da-DK" sz="2800" dirty="0"/>
              <a:t>I en kapitalforening kan der forekomme højere risiko end i en investeringsforening på grund af blandt andet andre placeringsregler, herunder hvilke typer værdipapirer, formuen kan investeres i – og med hvilken spredning.</a:t>
            </a:r>
          </a:p>
          <a:p>
            <a:pPr>
              <a:lnSpc>
                <a:spcPct val="110000"/>
              </a:lnSpc>
            </a:pPr>
            <a:r>
              <a:rPr lang="da-DK" sz="2800" dirty="0"/>
              <a:t>En af hovedforskellene på en kapitalforening og en investeringsforening er, at kapitalforeninger kan løbe højere risici, for eksempel via gearing og short-selling.  Kapitalforeninger klassificeres over én kam i nogle banker som et “rødt” (komplekst) produkt, og da røde produkter ikke kan handles af hvem som helst, er der netbanker, hvor du ikke har adgang til at handle fondene, mens andre banker stiller krav om investeringserfaring.</a:t>
            </a:r>
          </a:p>
          <a:p>
            <a:pPr>
              <a:lnSpc>
                <a:spcPct val="110000"/>
              </a:lnSpc>
            </a:pPr>
            <a:r>
              <a:rPr lang="da-DK" sz="2800" dirty="0"/>
              <a:t>Investeringsforeninger er derimod oftest “gule” (mindre komplekse). Heri er risikoen ofte omtrent den samme, som når man selv investerer i en række enkeltaktier – altså almindelig aktiemarkedsrisiko.</a:t>
            </a:r>
          </a:p>
          <a:p>
            <a:pPr>
              <a:lnSpc>
                <a:spcPct val="120000"/>
              </a:lnSpc>
            </a:pPr>
            <a:endParaRPr lang="da-DK" dirty="0"/>
          </a:p>
        </p:txBody>
      </p:sp>
      <p:sp>
        <p:nvSpPr>
          <p:cNvPr id="4" name="Pladsholder til sidefod 3">
            <a:extLst>
              <a:ext uri="{FF2B5EF4-FFF2-40B4-BE49-F238E27FC236}">
                <a16:creationId xmlns:a16="http://schemas.microsoft.com/office/drawing/2014/main" id="{CA9DDB4C-9A30-146E-B5B2-CC21D80B9618}"/>
              </a:ext>
            </a:extLst>
          </p:cNvPr>
          <p:cNvSpPr>
            <a:spLocks noGrp="1"/>
          </p:cNvSpPr>
          <p:nvPr>
            <p:ph type="ftr" sz="quarter" idx="11"/>
          </p:nvPr>
        </p:nvSpPr>
        <p:spPr>
          <a:xfrm>
            <a:off x="4038600" y="6347883"/>
            <a:ext cx="4114800" cy="365125"/>
          </a:xfrm>
        </p:spPr>
        <p:txBody>
          <a:bodyPr/>
          <a:lstStyle/>
          <a:p>
            <a:r>
              <a:rPr lang="da-DK" dirty="0"/>
              <a:t>investeringsmyter.dk</a:t>
            </a:r>
          </a:p>
        </p:txBody>
      </p:sp>
      <p:sp>
        <p:nvSpPr>
          <p:cNvPr id="5" name="Pladsholder til slidenummer 4">
            <a:extLst>
              <a:ext uri="{FF2B5EF4-FFF2-40B4-BE49-F238E27FC236}">
                <a16:creationId xmlns:a16="http://schemas.microsoft.com/office/drawing/2014/main" id="{A6FB4A1E-A2D4-40EB-7FEF-DB9E4DEC3290}"/>
              </a:ext>
            </a:extLst>
          </p:cNvPr>
          <p:cNvSpPr>
            <a:spLocks noGrp="1"/>
          </p:cNvSpPr>
          <p:nvPr>
            <p:ph type="sldNum" sz="quarter" idx="12"/>
          </p:nvPr>
        </p:nvSpPr>
        <p:spPr/>
        <p:txBody>
          <a:bodyPr/>
          <a:lstStyle/>
          <a:p>
            <a:fld id="{8CB0E84A-B583-0045-AE3A-0D4B402254CD}" type="slidenum">
              <a:rPr lang="da-DK" smtClean="0"/>
              <a:t>15</a:t>
            </a:fld>
            <a:endParaRPr lang="da-DK" dirty="0"/>
          </a:p>
        </p:txBody>
      </p:sp>
    </p:spTree>
    <p:extLst>
      <p:ext uri="{BB962C8B-B14F-4D97-AF65-F5344CB8AC3E}">
        <p14:creationId xmlns:p14="http://schemas.microsoft.com/office/powerpoint/2010/main" val="319742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72851-3B9B-6E49-46F8-A8866649711E}"/>
              </a:ext>
            </a:extLst>
          </p:cNvPr>
          <p:cNvSpPr>
            <a:spLocks noGrp="1"/>
          </p:cNvSpPr>
          <p:nvPr>
            <p:ph type="title"/>
          </p:nvPr>
        </p:nvSpPr>
        <p:spPr/>
        <p:txBody>
          <a:bodyPr>
            <a:normAutofit/>
          </a:bodyPr>
          <a:lstStyle/>
          <a:p>
            <a:r>
              <a:rPr lang="da-DK" sz="2800" dirty="0"/>
              <a:t>Ansvarsfraskrivelse (side 3 af 3)</a:t>
            </a:r>
          </a:p>
        </p:txBody>
      </p:sp>
      <p:sp>
        <p:nvSpPr>
          <p:cNvPr id="3" name="Pladsholder til indhold 2">
            <a:extLst>
              <a:ext uri="{FF2B5EF4-FFF2-40B4-BE49-F238E27FC236}">
                <a16:creationId xmlns:a16="http://schemas.microsoft.com/office/drawing/2014/main" id="{D64330D0-6BE7-2CB4-9930-E2E3FD10F51A}"/>
              </a:ext>
            </a:extLst>
          </p:cNvPr>
          <p:cNvSpPr>
            <a:spLocks noGrp="1"/>
          </p:cNvSpPr>
          <p:nvPr>
            <p:ph idx="1"/>
          </p:nvPr>
        </p:nvSpPr>
        <p:spPr>
          <a:xfrm>
            <a:off x="838200" y="1825626"/>
            <a:ext cx="10515600" cy="2350134"/>
          </a:xfrm>
        </p:spPr>
        <p:txBody>
          <a:bodyPr>
            <a:normAutofit fontScale="47500" lnSpcReduction="20000"/>
          </a:bodyPr>
          <a:lstStyle/>
          <a:p>
            <a:pPr>
              <a:lnSpc>
                <a:spcPct val="170000"/>
              </a:lnSpc>
            </a:pPr>
            <a:r>
              <a:rPr lang="da-DK" sz="2800" dirty="0"/>
              <a:t>En fond i en investeringsforening er en pulje af flere investorers penge. Som investor ejer du en del af puljen i forhold til det beløb, du har investeret. Når du investerer i en investeringsfond gennem en investeringsforening, bliver du investor og får udstedt investeringsbeviser.</a:t>
            </a:r>
          </a:p>
          <a:p>
            <a:pPr algn="l">
              <a:lnSpc>
                <a:spcPct val="170000"/>
              </a:lnSpc>
            </a:pPr>
            <a:r>
              <a:rPr lang="da-DK" sz="2800" i="0" dirty="0">
                <a:solidFill>
                  <a:srgbClr val="202124"/>
                </a:solidFill>
                <a:effectLst/>
              </a:rPr>
              <a:t>En fond i en kapitalforening er derimod en alternativ investeringsfond (AIF) og er reguleret efter Lov om forvaltere af alternative investeringsfonde. Udover at være organiseret som en kapitalforening kan en alternativ investeringsfond (AIF) også være organiseret som et partnerselskab (P/S) eller et aktieselskab (A/S), der jo i deres natur kan gå konkurs, og hvor man som investor kan miste hele sin investering.</a:t>
            </a:r>
          </a:p>
          <a:p>
            <a:pPr>
              <a:lnSpc>
                <a:spcPct val="120000"/>
              </a:lnSpc>
            </a:pPr>
            <a:endParaRPr lang="da-DK" dirty="0"/>
          </a:p>
        </p:txBody>
      </p:sp>
      <p:sp>
        <p:nvSpPr>
          <p:cNvPr id="4" name="Pladsholder til sidefod 3">
            <a:extLst>
              <a:ext uri="{FF2B5EF4-FFF2-40B4-BE49-F238E27FC236}">
                <a16:creationId xmlns:a16="http://schemas.microsoft.com/office/drawing/2014/main" id="{CA9DDB4C-9A30-146E-B5B2-CC21D80B9618}"/>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A6FB4A1E-A2D4-40EB-7FEF-DB9E4DEC3290}"/>
              </a:ext>
            </a:extLst>
          </p:cNvPr>
          <p:cNvSpPr>
            <a:spLocks noGrp="1"/>
          </p:cNvSpPr>
          <p:nvPr>
            <p:ph type="sldNum" sz="quarter" idx="12"/>
          </p:nvPr>
        </p:nvSpPr>
        <p:spPr/>
        <p:txBody>
          <a:bodyPr/>
          <a:lstStyle/>
          <a:p>
            <a:fld id="{8CB0E84A-B583-0045-AE3A-0D4B402254CD}" type="slidenum">
              <a:rPr lang="da-DK" smtClean="0"/>
              <a:t>16</a:t>
            </a:fld>
            <a:endParaRPr lang="da-DK" dirty="0"/>
          </a:p>
        </p:txBody>
      </p:sp>
    </p:spTree>
    <p:extLst>
      <p:ext uri="{BB962C8B-B14F-4D97-AF65-F5344CB8AC3E}">
        <p14:creationId xmlns:p14="http://schemas.microsoft.com/office/powerpoint/2010/main" val="188871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A03E88C5-3948-0DA5-5FBE-70EED358E053}"/>
              </a:ext>
            </a:extLst>
          </p:cNvPr>
          <p:cNvSpPr>
            <a:spLocks noGrp="1"/>
          </p:cNvSpPr>
          <p:nvPr>
            <p:ph type="ftr" sz="quarter" idx="11"/>
          </p:nvPr>
        </p:nvSpPr>
        <p:spPr>
          <a:xfrm>
            <a:off x="4038600" y="6502930"/>
            <a:ext cx="4114800" cy="365125"/>
          </a:xfrm>
        </p:spPr>
        <p:txBody>
          <a:bodyPr/>
          <a:lstStyle/>
          <a:p>
            <a:r>
              <a:rPr lang="da-DK" dirty="0"/>
              <a:t>investeringsmyter.dk</a:t>
            </a:r>
          </a:p>
        </p:txBody>
      </p:sp>
      <p:sp>
        <p:nvSpPr>
          <p:cNvPr id="5" name="Pladsholder til slidenummer 4">
            <a:extLst>
              <a:ext uri="{FF2B5EF4-FFF2-40B4-BE49-F238E27FC236}">
                <a16:creationId xmlns:a16="http://schemas.microsoft.com/office/drawing/2014/main" id="{396519E1-101A-55AC-1DB6-D70436273F4A}"/>
              </a:ext>
            </a:extLst>
          </p:cNvPr>
          <p:cNvSpPr>
            <a:spLocks noGrp="1"/>
          </p:cNvSpPr>
          <p:nvPr>
            <p:ph type="sldNum" sz="quarter" idx="12"/>
          </p:nvPr>
        </p:nvSpPr>
        <p:spPr/>
        <p:txBody>
          <a:bodyPr/>
          <a:lstStyle/>
          <a:p>
            <a:fld id="{8CB0E84A-B583-0045-AE3A-0D4B402254CD}" type="slidenum">
              <a:rPr lang="da-DK" smtClean="0"/>
              <a:t>2</a:t>
            </a:fld>
            <a:endParaRPr lang="da-DK" dirty="0"/>
          </a:p>
        </p:txBody>
      </p:sp>
      <p:sp>
        <p:nvSpPr>
          <p:cNvPr id="7" name="Titel 1">
            <a:extLst>
              <a:ext uri="{FF2B5EF4-FFF2-40B4-BE49-F238E27FC236}">
                <a16:creationId xmlns:a16="http://schemas.microsoft.com/office/drawing/2014/main" id="{955615EE-52E7-1204-B6B4-D78701FA9892}"/>
              </a:ext>
            </a:extLst>
          </p:cNvPr>
          <p:cNvSpPr>
            <a:spLocks noGrp="1"/>
          </p:cNvSpPr>
          <p:nvPr>
            <p:ph type="title"/>
          </p:nvPr>
        </p:nvSpPr>
        <p:spPr>
          <a:xfrm>
            <a:off x="838199" y="365125"/>
            <a:ext cx="11082251" cy="1325563"/>
          </a:xfrm>
        </p:spPr>
        <p:txBody>
          <a:bodyPr>
            <a:normAutofit/>
          </a:bodyPr>
          <a:lstStyle/>
          <a:p>
            <a:r>
              <a:rPr lang="da-DK" sz="2800" dirty="0"/>
              <a:t>Negative kvartaler i bedste aktiefonde med moderat/høj risiko (side 1 af 5)</a:t>
            </a:r>
          </a:p>
        </p:txBody>
      </p:sp>
      <p:sp>
        <p:nvSpPr>
          <p:cNvPr id="3" name="Pladsholder til indhold 2">
            <a:extLst>
              <a:ext uri="{FF2B5EF4-FFF2-40B4-BE49-F238E27FC236}">
                <a16:creationId xmlns:a16="http://schemas.microsoft.com/office/drawing/2014/main" id="{A6EDE872-9370-600D-B07F-BBCD1C45EE3B}"/>
              </a:ext>
            </a:extLst>
          </p:cNvPr>
          <p:cNvSpPr>
            <a:spLocks noGrp="1"/>
          </p:cNvSpPr>
          <p:nvPr>
            <p:ph idx="1"/>
          </p:nvPr>
        </p:nvSpPr>
        <p:spPr>
          <a:xfrm>
            <a:off x="838200" y="1577114"/>
            <a:ext cx="10515600" cy="5034463"/>
          </a:xfrm>
        </p:spPr>
        <p:txBody>
          <a:bodyPr>
            <a:normAutofit/>
          </a:bodyPr>
          <a:lstStyle/>
          <a:p>
            <a:pPr marL="0" indent="0">
              <a:lnSpc>
                <a:spcPct val="100000"/>
              </a:lnSpc>
              <a:buNone/>
            </a:pPr>
            <a:r>
              <a:rPr lang="da-DK" sz="1600" dirty="0"/>
              <a:t>Selv de af Morningstar højest ratede aktiefonde har også kvartaler med negative afkast. Det kan også være flere kvartaler i træk. De seks aktiefonde vist nedenfor som eksempel har tilsammen 26 negative kvartaler ud af de seneste 126 kvartaler, så 20,6% negative kvartaler, eller gennemsnitligt 4,3 negative kvartaler pr. fond i den viste periode fra 1Q19 til 1Q24. Det gennemsnitlige afkast i de negative kvartaler i de seks aktiefonde var -8,21%.</a:t>
            </a:r>
          </a:p>
          <a:p>
            <a:endParaRPr lang="da-DK" sz="1400" dirty="0"/>
          </a:p>
        </p:txBody>
      </p:sp>
      <p:sp>
        <p:nvSpPr>
          <p:cNvPr id="8" name="Tekstfelt 7">
            <a:extLst>
              <a:ext uri="{FF2B5EF4-FFF2-40B4-BE49-F238E27FC236}">
                <a16:creationId xmlns:a16="http://schemas.microsoft.com/office/drawing/2014/main" id="{6DC05736-EC2A-E581-7C9C-5390AB1FB5E4}"/>
              </a:ext>
            </a:extLst>
          </p:cNvPr>
          <p:cNvSpPr txBox="1"/>
          <p:nvPr/>
        </p:nvSpPr>
        <p:spPr>
          <a:xfrm>
            <a:off x="842148" y="6579374"/>
            <a:ext cx="1309974" cy="215444"/>
          </a:xfrm>
          <a:prstGeom prst="rect">
            <a:avLst/>
          </a:prstGeom>
          <a:noFill/>
        </p:spPr>
        <p:txBody>
          <a:bodyPr wrap="none" rtlCol="0">
            <a:spAutoFit/>
          </a:bodyPr>
          <a:lstStyle/>
          <a:p>
            <a:r>
              <a:rPr lang="da-DK" sz="800" dirty="0"/>
              <a:t>Kilde: Morningstar 30/4-24</a:t>
            </a:r>
          </a:p>
        </p:txBody>
      </p:sp>
      <p:pic>
        <p:nvPicPr>
          <p:cNvPr id="9" name="Billede 8" descr="Et billede, der indeholder tekst, kvittering, skærmbillede, nummer/tal&#10;&#10;Automatisk genereret beskrivelse">
            <a:extLst>
              <a:ext uri="{FF2B5EF4-FFF2-40B4-BE49-F238E27FC236}">
                <a16:creationId xmlns:a16="http://schemas.microsoft.com/office/drawing/2014/main" id="{12E52989-F8BF-5612-99C2-973C456A7B7D}"/>
              </a:ext>
            </a:extLst>
          </p:cNvPr>
          <p:cNvPicPr>
            <a:picLocks noChangeAspect="1"/>
          </p:cNvPicPr>
          <p:nvPr/>
        </p:nvPicPr>
        <p:blipFill>
          <a:blip r:embed="rId3"/>
          <a:stretch>
            <a:fillRect/>
          </a:stretch>
        </p:blipFill>
        <p:spPr>
          <a:xfrm>
            <a:off x="929039" y="2826451"/>
            <a:ext cx="3773721" cy="1128695"/>
          </a:xfrm>
          <a:prstGeom prst="rect">
            <a:avLst/>
          </a:prstGeom>
        </p:spPr>
      </p:pic>
      <p:sp>
        <p:nvSpPr>
          <p:cNvPr id="10" name="Tekstfelt 9">
            <a:extLst>
              <a:ext uri="{FF2B5EF4-FFF2-40B4-BE49-F238E27FC236}">
                <a16:creationId xmlns:a16="http://schemas.microsoft.com/office/drawing/2014/main" id="{B29D6844-15AA-2DB9-D4D0-78264AF22ABD}"/>
              </a:ext>
            </a:extLst>
          </p:cNvPr>
          <p:cNvSpPr txBox="1"/>
          <p:nvPr/>
        </p:nvSpPr>
        <p:spPr>
          <a:xfrm>
            <a:off x="886483" y="2631520"/>
            <a:ext cx="4063933" cy="215444"/>
          </a:xfrm>
          <a:prstGeom prst="rect">
            <a:avLst/>
          </a:prstGeom>
          <a:noFill/>
        </p:spPr>
        <p:txBody>
          <a:bodyPr wrap="none" rtlCol="0">
            <a:spAutoFit/>
          </a:bodyPr>
          <a:lstStyle/>
          <a:p>
            <a:r>
              <a:rPr lang="da-DK" sz="800" dirty="0"/>
              <a:t>Nordea Invest – Global Enhanced KL 1 (4 negative af 21 kvartaler med gns afkast på -8,26%)  </a:t>
            </a:r>
          </a:p>
        </p:txBody>
      </p:sp>
      <p:pic>
        <p:nvPicPr>
          <p:cNvPr id="12" name="Billede 11" descr="Et billede, der indeholder tekst, kvittering, skærmbillede, nummer/tal&#10;&#10;Automatisk genereret beskrivelse">
            <a:extLst>
              <a:ext uri="{FF2B5EF4-FFF2-40B4-BE49-F238E27FC236}">
                <a16:creationId xmlns:a16="http://schemas.microsoft.com/office/drawing/2014/main" id="{350117EE-762B-D503-CF74-AD51AB78C1B6}"/>
              </a:ext>
            </a:extLst>
          </p:cNvPr>
          <p:cNvPicPr>
            <a:picLocks noChangeAspect="1"/>
          </p:cNvPicPr>
          <p:nvPr/>
        </p:nvPicPr>
        <p:blipFill>
          <a:blip r:embed="rId4"/>
          <a:stretch>
            <a:fillRect/>
          </a:stretch>
        </p:blipFill>
        <p:spPr>
          <a:xfrm>
            <a:off x="5721010" y="4159667"/>
            <a:ext cx="3857348" cy="1128696"/>
          </a:xfrm>
          <a:prstGeom prst="rect">
            <a:avLst/>
          </a:prstGeom>
        </p:spPr>
      </p:pic>
      <p:sp>
        <p:nvSpPr>
          <p:cNvPr id="13" name="Tekstfelt 12">
            <a:extLst>
              <a:ext uri="{FF2B5EF4-FFF2-40B4-BE49-F238E27FC236}">
                <a16:creationId xmlns:a16="http://schemas.microsoft.com/office/drawing/2014/main" id="{1AD39441-89D6-D105-37D8-8430870B8170}"/>
              </a:ext>
            </a:extLst>
          </p:cNvPr>
          <p:cNvSpPr txBox="1"/>
          <p:nvPr/>
        </p:nvSpPr>
        <p:spPr>
          <a:xfrm>
            <a:off x="5687681" y="3970554"/>
            <a:ext cx="3812262" cy="215444"/>
          </a:xfrm>
          <a:prstGeom prst="rect">
            <a:avLst/>
          </a:prstGeom>
          <a:noFill/>
        </p:spPr>
        <p:txBody>
          <a:bodyPr wrap="none" rtlCol="0">
            <a:spAutoFit/>
          </a:bodyPr>
          <a:lstStyle/>
          <a:p>
            <a:r>
              <a:rPr lang="da-DK" sz="800" dirty="0"/>
              <a:t>Danske Invest – Global Indeks KL  (4 negative af 21 kvartaler med gns afkast på -8,54%)  </a:t>
            </a:r>
          </a:p>
        </p:txBody>
      </p:sp>
      <p:pic>
        <p:nvPicPr>
          <p:cNvPr id="15" name="Billede 14" descr="Et billede, der indeholder tekst, kvittering, skærmbillede, nummer/tal&#10;&#10;Automatisk genereret beskrivelse">
            <a:extLst>
              <a:ext uri="{FF2B5EF4-FFF2-40B4-BE49-F238E27FC236}">
                <a16:creationId xmlns:a16="http://schemas.microsoft.com/office/drawing/2014/main" id="{EE7153D6-6219-E044-592B-881E4CBC296B}"/>
              </a:ext>
            </a:extLst>
          </p:cNvPr>
          <p:cNvPicPr>
            <a:picLocks noChangeAspect="1"/>
          </p:cNvPicPr>
          <p:nvPr/>
        </p:nvPicPr>
        <p:blipFill>
          <a:blip r:embed="rId5"/>
          <a:stretch>
            <a:fillRect/>
          </a:stretch>
        </p:blipFill>
        <p:spPr>
          <a:xfrm>
            <a:off x="886483" y="4128863"/>
            <a:ext cx="3828500" cy="1133513"/>
          </a:xfrm>
          <a:prstGeom prst="rect">
            <a:avLst/>
          </a:prstGeom>
        </p:spPr>
      </p:pic>
      <p:sp>
        <p:nvSpPr>
          <p:cNvPr id="16" name="Tekstfelt 15">
            <a:extLst>
              <a:ext uri="{FF2B5EF4-FFF2-40B4-BE49-F238E27FC236}">
                <a16:creationId xmlns:a16="http://schemas.microsoft.com/office/drawing/2014/main" id="{9B3100A4-7182-48C4-6E12-13CD72B68127}"/>
              </a:ext>
            </a:extLst>
          </p:cNvPr>
          <p:cNvSpPr txBox="1"/>
          <p:nvPr/>
        </p:nvSpPr>
        <p:spPr>
          <a:xfrm>
            <a:off x="850423" y="3949608"/>
            <a:ext cx="3783408" cy="215444"/>
          </a:xfrm>
          <a:prstGeom prst="rect">
            <a:avLst/>
          </a:prstGeom>
          <a:noFill/>
        </p:spPr>
        <p:txBody>
          <a:bodyPr wrap="none" rtlCol="0">
            <a:spAutoFit/>
          </a:bodyPr>
          <a:lstStyle/>
          <a:p>
            <a:r>
              <a:rPr lang="da-DK" sz="800" dirty="0"/>
              <a:t>Sparinvest Index – DJSI World KL (5 negative af 21 kvartaler med gns afkast på -6,06%)  </a:t>
            </a:r>
          </a:p>
        </p:txBody>
      </p:sp>
      <p:pic>
        <p:nvPicPr>
          <p:cNvPr id="18" name="Billede 17" descr="Et billede, der indeholder tekst, kvittering, skærmbillede, nummer/tal&#10;&#10;Automatisk genereret beskrivelse">
            <a:extLst>
              <a:ext uri="{FF2B5EF4-FFF2-40B4-BE49-F238E27FC236}">
                <a16:creationId xmlns:a16="http://schemas.microsoft.com/office/drawing/2014/main" id="{B16DAF7A-DDAC-9903-FCC5-90FD96E64251}"/>
              </a:ext>
            </a:extLst>
          </p:cNvPr>
          <p:cNvPicPr>
            <a:picLocks noChangeAspect="1"/>
          </p:cNvPicPr>
          <p:nvPr/>
        </p:nvPicPr>
        <p:blipFill>
          <a:blip r:embed="rId6"/>
          <a:stretch>
            <a:fillRect/>
          </a:stretch>
        </p:blipFill>
        <p:spPr>
          <a:xfrm>
            <a:off x="5751369" y="2837705"/>
            <a:ext cx="3826989" cy="1127954"/>
          </a:xfrm>
          <a:prstGeom prst="rect">
            <a:avLst/>
          </a:prstGeom>
        </p:spPr>
      </p:pic>
      <p:sp>
        <p:nvSpPr>
          <p:cNvPr id="19" name="Tekstfelt 18">
            <a:extLst>
              <a:ext uri="{FF2B5EF4-FFF2-40B4-BE49-F238E27FC236}">
                <a16:creationId xmlns:a16="http://schemas.microsoft.com/office/drawing/2014/main" id="{B9088958-1E9F-AD0F-96EE-06AB20DCBAB0}"/>
              </a:ext>
            </a:extLst>
          </p:cNvPr>
          <p:cNvSpPr txBox="1"/>
          <p:nvPr/>
        </p:nvSpPr>
        <p:spPr>
          <a:xfrm>
            <a:off x="5686525" y="2629199"/>
            <a:ext cx="4104009" cy="215444"/>
          </a:xfrm>
          <a:prstGeom prst="rect">
            <a:avLst/>
          </a:prstGeom>
          <a:noFill/>
        </p:spPr>
        <p:txBody>
          <a:bodyPr wrap="none" rtlCol="0">
            <a:spAutoFit/>
          </a:bodyPr>
          <a:lstStyle/>
          <a:p>
            <a:r>
              <a:rPr lang="da-DK" sz="800" dirty="0"/>
              <a:t>Nykredit Invest – Globale Fokusaktier KL (4 negative af 21 kvartaler med gns afkast på -8,01%)  </a:t>
            </a:r>
          </a:p>
        </p:txBody>
      </p:sp>
      <p:pic>
        <p:nvPicPr>
          <p:cNvPr id="21" name="Billede 20" descr="Et billede, der indeholder tekst, kvittering, skærmbillede, nummer/tal&#10;&#10;Automatisk genereret beskrivelse">
            <a:extLst>
              <a:ext uri="{FF2B5EF4-FFF2-40B4-BE49-F238E27FC236}">
                <a16:creationId xmlns:a16="http://schemas.microsoft.com/office/drawing/2014/main" id="{6A59B58F-05C8-2589-69B5-EDA3843905AC}"/>
              </a:ext>
            </a:extLst>
          </p:cNvPr>
          <p:cNvPicPr>
            <a:picLocks noChangeAspect="1"/>
          </p:cNvPicPr>
          <p:nvPr/>
        </p:nvPicPr>
        <p:blipFill>
          <a:blip r:embed="rId7"/>
          <a:stretch>
            <a:fillRect/>
          </a:stretch>
        </p:blipFill>
        <p:spPr>
          <a:xfrm>
            <a:off x="886483" y="5440774"/>
            <a:ext cx="3826989" cy="1130310"/>
          </a:xfrm>
          <a:prstGeom prst="rect">
            <a:avLst/>
          </a:prstGeom>
        </p:spPr>
      </p:pic>
      <p:sp>
        <p:nvSpPr>
          <p:cNvPr id="22" name="Tekstfelt 21">
            <a:extLst>
              <a:ext uri="{FF2B5EF4-FFF2-40B4-BE49-F238E27FC236}">
                <a16:creationId xmlns:a16="http://schemas.microsoft.com/office/drawing/2014/main" id="{B660D9C0-FA8B-8C7B-2296-D5135F0BF38C}"/>
              </a:ext>
            </a:extLst>
          </p:cNvPr>
          <p:cNvSpPr txBox="1"/>
          <p:nvPr/>
        </p:nvSpPr>
        <p:spPr>
          <a:xfrm>
            <a:off x="849263" y="5267694"/>
            <a:ext cx="4283545" cy="215444"/>
          </a:xfrm>
          <a:prstGeom prst="rect">
            <a:avLst/>
          </a:prstGeom>
          <a:noFill/>
        </p:spPr>
        <p:txBody>
          <a:bodyPr wrap="none" rtlCol="0">
            <a:spAutoFit/>
          </a:bodyPr>
          <a:lstStyle/>
          <a:p>
            <a:r>
              <a:rPr lang="da-DK" sz="800" dirty="0"/>
              <a:t>Sydinvest – MS Sustainable Leaders Index KL (5 negative af 21 kvartaler med gns afkast på -9,01%)  </a:t>
            </a:r>
          </a:p>
        </p:txBody>
      </p:sp>
      <p:pic>
        <p:nvPicPr>
          <p:cNvPr id="24" name="Billede 23" descr="Et billede, der indeholder tekst, kvittering, skærmbillede, nummer/tal&#10;&#10;Automatisk genereret beskrivelse">
            <a:extLst>
              <a:ext uri="{FF2B5EF4-FFF2-40B4-BE49-F238E27FC236}">
                <a16:creationId xmlns:a16="http://schemas.microsoft.com/office/drawing/2014/main" id="{0D268D2F-A781-73F3-7B0F-3EDA0F60DB9B}"/>
              </a:ext>
            </a:extLst>
          </p:cNvPr>
          <p:cNvPicPr>
            <a:picLocks noChangeAspect="1"/>
          </p:cNvPicPr>
          <p:nvPr/>
        </p:nvPicPr>
        <p:blipFill>
          <a:blip r:embed="rId8"/>
          <a:stretch>
            <a:fillRect/>
          </a:stretch>
        </p:blipFill>
        <p:spPr>
          <a:xfrm>
            <a:off x="5737409" y="5444103"/>
            <a:ext cx="3826989" cy="1126609"/>
          </a:xfrm>
          <a:prstGeom prst="rect">
            <a:avLst/>
          </a:prstGeom>
        </p:spPr>
      </p:pic>
      <p:sp>
        <p:nvSpPr>
          <p:cNvPr id="25" name="Tekstfelt 24">
            <a:extLst>
              <a:ext uri="{FF2B5EF4-FFF2-40B4-BE49-F238E27FC236}">
                <a16:creationId xmlns:a16="http://schemas.microsoft.com/office/drawing/2014/main" id="{D78239C0-BB01-F580-EFA1-4F12BB27C237}"/>
              </a:ext>
            </a:extLst>
          </p:cNvPr>
          <p:cNvSpPr txBox="1"/>
          <p:nvPr/>
        </p:nvSpPr>
        <p:spPr>
          <a:xfrm>
            <a:off x="5664424" y="5266534"/>
            <a:ext cx="3844322" cy="215444"/>
          </a:xfrm>
          <a:prstGeom prst="rect">
            <a:avLst/>
          </a:prstGeom>
          <a:noFill/>
        </p:spPr>
        <p:txBody>
          <a:bodyPr wrap="none" rtlCol="0">
            <a:spAutoFit/>
          </a:bodyPr>
          <a:lstStyle/>
          <a:p>
            <a:r>
              <a:rPr lang="da-DK" sz="800" dirty="0"/>
              <a:t>Sparinvest Index – USA Growth KL (4 negative af 21 kvartaler med gns afkast på -9,37%)  </a:t>
            </a:r>
          </a:p>
        </p:txBody>
      </p:sp>
    </p:spTree>
    <p:extLst>
      <p:ext uri="{BB962C8B-B14F-4D97-AF65-F5344CB8AC3E}">
        <p14:creationId xmlns:p14="http://schemas.microsoft.com/office/powerpoint/2010/main" val="381005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396519E1-101A-55AC-1DB6-D70436273F4A}"/>
              </a:ext>
            </a:extLst>
          </p:cNvPr>
          <p:cNvSpPr>
            <a:spLocks noGrp="1"/>
          </p:cNvSpPr>
          <p:nvPr>
            <p:ph type="sldNum" sz="quarter" idx="12"/>
          </p:nvPr>
        </p:nvSpPr>
        <p:spPr/>
        <p:txBody>
          <a:bodyPr/>
          <a:lstStyle/>
          <a:p>
            <a:fld id="{8CB0E84A-B583-0045-AE3A-0D4B402254CD}" type="slidenum">
              <a:rPr lang="da-DK" smtClean="0"/>
              <a:t>3</a:t>
            </a:fld>
            <a:endParaRPr lang="da-DK" dirty="0"/>
          </a:p>
        </p:txBody>
      </p:sp>
      <p:sp>
        <p:nvSpPr>
          <p:cNvPr id="7" name="Titel 1">
            <a:extLst>
              <a:ext uri="{FF2B5EF4-FFF2-40B4-BE49-F238E27FC236}">
                <a16:creationId xmlns:a16="http://schemas.microsoft.com/office/drawing/2014/main" id="{955615EE-52E7-1204-B6B4-D78701FA9892}"/>
              </a:ext>
            </a:extLst>
          </p:cNvPr>
          <p:cNvSpPr>
            <a:spLocks noGrp="1"/>
          </p:cNvSpPr>
          <p:nvPr>
            <p:ph type="title"/>
          </p:nvPr>
        </p:nvSpPr>
        <p:spPr>
          <a:xfrm>
            <a:off x="838199" y="365125"/>
            <a:ext cx="11215256" cy="1325563"/>
          </a:xfrm>
        </p:spPr>
        <p:txBody>
          <a:bodyPr>
            <a:normAutofit/>
          </a:bodyPr>
          <a:lstStyle/>
          <a:p>
            <a:r>
              <a:rPr lang="da-DK" sz="2800" dirty="0"/>
              <a:t>Negative kvartaler i bedste aktiefonde med lav risiko (side 2 af 5)</a:t>
            </a:r>
          </a:p>
        </p:txBody>
      </p:sp>
      <p:sp>
        <p:nvSpPr>
          <p:cNvPr id="3" name="Pladsholder til indhold 2">
            <a:extLst>
              <a:ext uri="{FF2B5EF4-FFF2-40B4-BE49-F238E27FC236}">
                <a16:creationId xmlns:a16="http://schemas.microsoft.com/office/drawing/2014/main" id="{A6EDE872-9370-600D-B07F-BBCD1C45EE3B}"/>
              </a:ext>
            </a:extLst>
          </p:cNvPr>
          <p:cNvSpPr>
            <a:spLocks noGrp="1"/>
          </p:cNvSpPr>
          <p:nvPr>
            <p:ph idx="1"/>
          </p:nvPr>
        </p:nvSpPr>
        <p:spPr>
          <a:xfrm>
            <a:off x="838200" y="1581888"/>
            <a:ext cx="10515600" cy="4351338"/>
          </a:xfrm>
        </p:spPr>
        <p:txBody>
          <a:bodyPr>
            <a:normAutofit/>
          </a:bodyPr>
          <a:lstStyle/>
          <a:p>
            <a:pPr marL="0" indent="0">
              <a:lnSpc>
                <a:spcPct val="100000"/>
              </a:lnSpc>
              <a:buNone/>
            </a:pPr>
            <a:r>
              <a:rPr lang="da-DK" sz="1600" dirty="0"/>
              <a:t>Selv de af Morningstar højest ratede mest defensive globale aktiefonde (målt på standardafvigelse) har kvartaler med negative afkast. Det kan også være flere kvartaler i træk. De seks aktiefonde vist nedenfor som eksempel har tilsammen 28 negative kvartaler ud af de seneste 126 kvartaler, så 22,2% negative kvartaler, eller gennemsnitligt 4,7 negative kvartaler pr. fond i den viste periode fra 1Q19 til 1Q24. Det gennemsnitlige afkast i de negative kvartaler i de seks aktiefonde var -6,09%. </a:t>
            </a:r>
          </a:p>
          <a:p>
            <a:pPr marL="0" indent="0">
              <a:buNone/>
            </a:pPr>
            <a:endParaRPr lang="da-DK" sz="1400" dirty="0"/>
          </a:p>
        </p:txBody>
      </p:sp>
      <p:pic>
        <p:nvPicPr>
          <p:cNvPr id="6" name="Billede 5" descr="Et billede, der indeholder tekst, kvittering, skærmbillede, nummer/tal&#10;&#10;Automatisk genereret beskrivelse">
            <a:extLst>
              <a:ext uri="{FF2B5EF4-FFF2-40B4-BE49-F238E27FC236}">
                <a16:creationId xmlns:a16="http://schemas.microsoft.com/office/drawing/2014/main" id="{B26F9390-A656-8301-A511-23448E604497}"/>
              </a:ext>
            </a:extLst>
          </p:cNvPr>
          <p:cNvPicPr>
            <a:picLocks noChangeAspect="1"/>
          </p:cNvPicPr>
          <p:nvPr/>
        </p:nvPicPr>
        <p:blipFill>
          <a:blip r:embed="rId3"/>
          <a:stretch>
            <a:fillRect/>
          </a:stretch>
        </p:blipFill>
        <p:spPr>
          <a:xfrm>
            <a:off x="929670" y="2811986"/>
            <a:ext cx="3777146" cy="1110925"/>
          </a:xfrm>
          <a:prstGeom prst="rect">
            <a:avLst/>
          </a:prstGeom>
        </p:spPr>
      </p:pic>
      <p:sp>
        <p:nvSpPr>
          <p:cNvPr id="9" name="Tekstfelt 8">
            <a:extLst>
              <a:ext uri="{FF2B5EF4-FFF2-40B4-BE49-F238E27FC236}">
                <a16:creationId xmlns:a16="http://schemas.microsoft.com/office/drawing/2014/main" id="{21CE20E9-1CAE-ED8D-66D6-88B83EA11009}"/>
              </a:ext>
            </a:extLst>
          </p:cNvPr>
          <p:cNvSpPr txBox="1"/>
          <p:nvPr/>
        </p:nvSpPr>
        <p:spPr>
          <a:xfrm>
            <a:off x="872523" y="2631520"/>
            <a:ext cx="3796232" cy="215444"/>
          </a:xfrm>
          <a:prstGeom prst="rect">
            <a:avLst/>
          </a:prstGeom>
          <a:noFill/>
        </p:spPr>
        <p:txBody>
          <a:bodyPr wrap="none" rtlCol="0">
            <a:spAutoFit/>
          </a:bodyPr>
          <a:lstStyle/>
          <a:p>
            <a:r>
              <a:rPr lang="da-DK" sz="800" dirty="0"/>
              <a:t>BankInvest – Højt Udbytte Aktier (5 negative af 21 kvartaler med gns afkast på -5,47%)  </a:t>
            </a:r>
          </a:p>
        </p:txBody>
      </p:sp>
      <p:pic>
        <p:nvPicPr>
          <p:cNvPr id="12" name="Billede 11" descr="Et billede, der indeholder tekst, kvittering, skærmbillede, nummer/tal&#10;&#10;Automatisk genereret beskrivelse">
            <a:extLst>
              <a:ext uri="{FF2B5EF4-FFF2-40B4-BE49-F238E27FC236}">
                <a16:creationId xmlns:a16="http://schemas.microsoft.com/office/drawing/2014/main" id="{02D4B3CA-F7C2-7080-2270-7B123A14D3D9}"/>
              </a:ext>
            </a:extLst>
          </p:cNvPr>
          <p:cNvPicPr>
            <a:picLocks noChangeAspect="1"/>
          </p:cNvPicPr>
          <p:nvPr/>
        </p:nvPicPr>
        <p:blipFill>
          <a:blip r:embed="rId4"/>
          <a:stretch>
            <a:fillRect/>
          </a:stretch>
        </p:blipFill>
        <p:spPr>
          <a:xfrm>
            <a:off x="922689" y="4135579"/>
            <a:ext cx="3784127" cy="1108944"/>
          </a:xfrm>
          <a:prstGeom prst="rect">
            <a:avLst/>
          </a:prstGeom>
        </p:spPr>
      </p:pic>
      <p:sp>
        <p:nvSpPr>
          <p:cNvPr id="14" name="Tekstfelt 13">
            <a:extLst>
              <a:ext uri="{FF2B5EF4-FFF2-40B4-BE49-F238E27FC236}">
                <a16:creationId xmlns:a16="http://schemas.microsoft.com/office/drawing/2014/main" id="{4F79C2A1-0505-A74A-80CB-6E06D7003074}"/>
              </a:ext>
            </a:extLst>
          </p:cNvPr>
          <p:cNvSpPr txBox="1"/>
          <p:nvPr/>
        </p:nvSpPr>
        <p:spPr>
          <a:xfrm>
            <a:off x="850423" y="3949608"/>
            <a:ext cx="4355680" cy="215444"/>
          </a:xfrm>
          <a:prstGeom prst="rect">
            <a:avLst/>
          </a:prstGeom>
          <a:noFill/>
        </p:spPr>
        <p:txBody>
          <a:bodyPr wrap="none" rtlCol="0">
            <a:spAutoFit/>
          </a:bodyPr>
          <a:lstStyle/>
          <a:p>
            <a:r>
              <a:rPr lang="da-DK" sz="800" dirty="0"/>
              <a:t>Sparinvest Index – Globale Aktier Min. Risk KL (5 negative af 21 kvartaler med gns afkast på -4,33%)  </a:t>
            </a:r>
          </a:p>
        </p:txBody>
      </p:sp>
      <p:pic>
        <p:nvPicPr>
          <p:cNvPr id="16" name="Billede 15" descr="Et billede, der indeholder tekst, kvittering, skærmbillede, nummer/tal&#10;&#10;Automatisk genereret beskrivelse">
            <a:extLst>
              <a:ext uri="{FF2B5EF4-FFF2-40B4-BE49-F238E27FC236}">
                <a16:creationId xmlns:a16="http://schemas.microsoft.com/office/drawing/2014/main" id="{8C32E4D9-5AB8-7114-D1E8-6457D8836301}"/>
              </a:ext>
            </a:extLst>
          </p:cNvPr>
          <p:cNvPicPr>
            <a:picLocks noChangeAspect="1"/>
          </p:cNvPicPr>
          <p:nvPr/>
        </p:nvPicPr>
        <p:blipFill>
          <a:blip r:embed="rId5"/>
          <a:stretch>
            <a:fillRect/>
          </a:stretch>
        </p:blipFill>
        <p:spPr>
          <a:xfrm>
            <a:off x="930180" y="5451031"/>
            <a:ext cx="3776636" cy="1107736"/>
          </a:xfrm>
          <a:prstGeom prst="rect">
            <a:avLst/>
          </a:prstGeom>
        </p:spPr>
      </p:pic>
      <p:sp>
        <p:nvSpPr>
          <p:cNvPr id="17" name="Tekstfelt 16">
            <a:extLst>
              <a:ext uri="{FF2B5EF4-FFF2-40B4-BE49-F238E27FC236}">
                <a16:creationId xmlns:a16="http://schemas.microsoft.com/office/drawing/2014/main" id="{E82A271A-9294-21B8-56A6-AE6048A8D964}"/>
              </a:ext>
            </a:extLst>
          </p:cNvPr>
          <p:cNvSpPr txBox="1"/>
          <p:nvPr/>
        </p:nvSpPr>
        <p:spPr>
          <a:xfrm>
            <a:off x="842148" y="6593334"/>
            <a:ext cx="1309974" cy="215444"/>
          </a:xfrm>
          <a:prstGeom prst="rect">
            <a:avLst/>
          </a:prstGeom>
          <a:noFill/>
        </p:spPr>
        <p:txBody>
          <a:bodyPr wrap="none" rtlCol="0">
            <a:spAutoFit/>
          </a:bodyPr>
          <a:lstStyle/>
          <a:p>
            <a:r>
              <a:rPr lang="da-DK" sz="800" dirty="0"/>
              <a:t>Kilde: Morningstar 30/4-24</a:t>
            </a:r>
          </a:p>
        </p:txBody>
      </p:sp>
      <p:sp>
        <p:nvSpPr>
          <p:cNvPr id="18" name="Pladsholder til sidefod 3">
            <a:extLst>
              <a:ext uri="{FF2B5EF4-FFF2-40B4-BE49-F238E27FC236}">
                <a16:creationId xmlns:a16="http://schemas.microsoft.com/office/drawing/2014/main" id="{436B0522-C7EB-5384-19ED-21A6B10E82BA}"/>
              </a:ext>
            </a:extLst>
          </p:cNvPr>
          <p:cNvSpPr>
            <a:spLocks noGrp="1"/>
          </p:cNvSpPr>
          <p:nvPr>
            <p:ph type="ftr" sz="quarter" idx="11"/>
          </p:nvPr>
        </p:nvSpPr>
        <p:spPr>
          <a:xfrm>
            <a:off x="4038600" y="6516890"/>
            <a:ext cx="4114800" cy="365125"/>
          </a:xfrm>
        </p:spPr>
        <p:txBody>
          <a:bodyPr/>
          <a:lstStyle/>
          <a:p>
            <a:r>
              <a:rPr lang="da-DK" dirty="0"/>
              <a:t>investeringsmyter.dk</a:t>
            </a:r>
          </a:p>
        </p:txBody>
      </p:sp>
      <p:sp>
        <p:nvSpPr>
          <p:cNvPr id="19" name="Tekstfelt 18">
            <a:extLst>
              <a:ext uri="{FF2B5EF4-FFF2-40B4-BE49-F238E27FC236}">
                <a16:creationId xmlns:a16="http://schemas.microsoft.com/office/drawing/2014/main" id="{E48049EA-9BA9-8D22-1161-A9A88B75BA7B}"/>
              </a:ext>
            </a:extLst>
          </p:cNvPr>
          <p:cNvSpPr txBox="1"/>
          <p:nvPr/>
        </p:nvSpPr>
        <p:spPr>
          <a:xfrm>
            <a:off x="849263" y="5267694"/>
            <a:ext cx="3882794" cy="215444"/>
          </a:xfrm>
          <a:prstGeom prst="rect">
            <a:avLst/>
          </a:prstGeom>
          <a:noFill/>
        </p:spPr>
        <p:txBody>
          <a:bodyPr wrap="none" rtlCol="0">
            <a:spAutoFit/>
          </a:bodyPr>
          <a:lstStyle/>
          <a:p>
            <a:r>
              <a:rPr lang="da-DK" sz="800" dirty="0"/>
              <a:t>Nordea Invest – Stabile Aktier KL 1 (4 negative af 21 kvartaler med gns afkast på -6,94%)  </a:t>
            </a:r>
          </a:p>
        </p:txBody>
      </p:sp>
      <p:pic>
        <p:nvPicPr>
          <p:cNvPr id="21" name="Billede 20" descr="Et billede, der indeholder tekst, kvittering, skærmbillede, nummer/tal&#10;&#10;Automatisk genereret beskrivelse">
            <a:extLst>
              <a:ext uri="{FF2B5EF4-FFF2-40B4-BE49-F238E27FC236}">
                <a16:creationId xmlns:a16="http://schemas.microsoft.com/office/drawing/2014/main" id="{80D56EE7-5428-8C9E-FB74-F172CA0F6DF7}"/>
              </a:ext>
            </a:extLst>
          </p:cNvPr>
          <p:cNvPicPr>
            <a:picLocks noChangeAspect="1"/>
          </p:cNvPicPr>
          <p:nvPr/>
        </p:nvPicPr>
        <p:blipFill>
          <a:blip r:embed="rId6"/>
          <a:stretch>
            <a:fillRect/>
          </a:stretch>
        </p:blipFill>
        <p:spPr>
          <a:xfrm>
            <a:off x="5784874" y="2844554"/>
            <a:ext cx="3722090" cy="1101377"/>
          </a:xfrm>
          <a:prstGeom prst="rect">
            <a:avLst/>
          </a:prstGeom>
        </p:spPr>
      </p:pic>
      <p:sp>
        <p:nvSpPr>
          <p:cNvPr id="22" name="Tekstfelt 21">
            <a:extLst>
              <a:ext uri="{FF2B5EF4-FFF2-40B4-BE49-F238E27FC236}">
                <a16:creationId xmlns:a16="http://schemas.microsoft.com/office/drawing/2014/main" id="{4A0B68CE-7B7D-F69A-2078-2AD7A89CA27F}"/>
              </a:ext>
            </a:extLst>
          </p:cNvPr>
          <p:cNvSpPr txBox="1"/>
          <p:nvPr/>
        </p:nvSpPr>
        <p:spPr>
          <a:xfrm>
            <a:off x="5686525" y="2629199"/>
            <a:ext cx="4432624" cy="215444"/>
          </a:xfrm>
          <a:prstGeom prst="rect">
            <a:avLst/>
          </a:prstGeom>
          <a:noFill/>
        </p:spPr>
        <p:txBody>
          <a:bodyPr wrap="none" rtlCol="0">
            <a:spAutoFit/>
          </a:bodyPr>
          <a:lstStyle/>
          <a:p>
            <a:r>
              <a:rPr lang="da-DK" sz="800" dirty="0"/>
              <a:t>ValueInvest – Global A – Globale Fokusaktier KL (5 negative af 21 kvartaler med gns afkast på -6,34%)  </a:t>
            </a:r>
          </a:p>
        </p:txBody>
      </p:sp>
      <p:pic>
        <p:nvPicPr>
          <p:cNvPr id="28" name="Billede 27" descr="Et billede, der indeholder tekst, kvittering, skærmbillede, nummer/tal&#10;&#10;Automatisk genereret beskrivelse">
            <a:extLst>
              <a:ext uri="{FF2B5EF4-FFF2-40B4-BE49-F238E27FC236}">
                <a16:creationId xmlns:a16="http://schemas.microsoft.com/office/drawing/2014/main" id="{20FC2F35-A78F-7425-36FC-B932430D323A}"/>
              </a:ext>
            </a:extLst>
          </p:cNvPr>
          <p:cNvPicPr>
            <a:picLocks noChangeAspect="1"/>
          </p:cNvPicPr>
          <p:nvPr/>
        </p:nvPicPr>
        <p:blipFill>
          <a:blip r:embed="rId7"/>
          <a:stretch>
            <a:fillRect/>
          </a:stretch>
        </p:blipFill>
        <p:spPr>
          <a:xfrm>
            <a:off x="5770915" y="4155289"/>
            <a:ext cx="3747206" cy="1083667"/>
          </a:xfrm>
          <a:prstGeom prst="rect">
            <a:avLst/>
          </a:prstGeom>
        </p:spPr>
      </p:pic>
      <p:sp>
        <p:nvSpPr>
          <p:cNvPr id="29" name="Tekstfelt 28">
            <a:extLst>
              <a:ext uri="{FF2B5EF4-FFF2-40B4-BE49-F238E27FC236}">
                <a16:creationId xmlns:a16="http://schemas.microsoft.com/office/drawing/2014/main" id="{A63EAF4F-39BB-A0C8-DB05-3EB4803A3548}"/>
              </a:ext>
            </a:extLst>
          </p:cNvPr>
          <p:cNvSpPr txBox="1"/>
          <p:nvPr/>
        </p:nvSpPr>
        <p:spPr>
          <a:xfrm>
            <a:off x="5687681" y="3970554"/>
            <a:ext cx="4261103" cy="215444"/>
          </a:xfrm>
          <a:prstGeom prst="rect">
            <a:avLst/>
          </a:prstGeom>
          <a:noFill/>
        </p:spPr>
        <p:txBody>
          <a:bodyPr wrap="none" rtlCol="0">
            <a:spAutoFit/>
          </a:bodyPr>
          <a:lstStyle/>
          <a:p>
            <a:r>
              <a:rPr lang="da-DK" sz="800" dirty="0"/>
              <a:t>Nordea Invest – Globale UdbytteAktier KL1  (5 negative af 21 kvartaler med gns afkast på -5,80%)  </a:t>
            </a:r>
          </a:p>
        </p:txBody>
      </p:sp>
      <p:pic>
        <p:nvPicPr>
          <p:cNvPr id="31" name="Billede 30" descr="Et billede, der indeholder tekst, kvittering, skærmbillede, nummer/tal&#10;&#10;Automatisk genereret beskrivelse">
            <a:extLst>
              <a:ext uri="{FF2B5EF4-FFF2-40B4-BE49-F238E27FC236}">
                <a16:creationId xmlns:a16="http://schemas.microsoft.com/office/drawing/2014/main" id="{CAB8ECCD-9C17-1F78-991E-5CD8D517FF6E}"/>
              </a:ext>
            </a:extLst>
          </p:cNvPr>
          <p:cNvPicPr>
            <a:picLocks noChangeAspect="1"/>
          </p:cNvPicPr>
          <p:nvPr/>
        </p:nvPicPr>
        <p:blipFill>
          <a:blip r:embed="rId8"/>
          <a:stretch>
            <a:fillRect/>
          </a:stretch>
        </p:blipFill>
        <p:spPr>
          <a:xfrm>
            <a:off x="5762165" y="5446488"/>
            <a:ext cx="3688959" cy="1083667"/>
          </a:xfrm>
          <a:prstGeom prst="rect">
            <a:avLst/>
          </a:prstGeom>
        </p:spPr>
      </p:pic>
      <p:sp>
        <p:nvSpPr>
          <p:cNvPr id="32" name="Tekstfelt 31">
            <a:extLst>
              <a:ext uri="{FF2B5EF4-FFF2-40B4-BE49-F238E27FC236}">
                <a16:creationId xmlns:a16="http://schemas.microsoft.com/office/drawing/2014/main" id="{667059DB-69E2-E019-6761-6DC19BDB2D1C}"/>
              </a:ext>
            </a:extLst>
          </p:cNvPr>
          <p:cNvSpPr txBox="1"/>
          <p:nvPr/>
        </p:nvSpPr>
        <p:spPr>
          <a:xfrm>
            <a:off x="5664424" y="5266534"/>
            <a:ext cx="3754554" cy="215444"/>
          </a:xfrm>
          <a:prstGeom prst="rect">
            <a:avLst/>
          </a:prstGeom>
          <a:noFill/>
        </p:spPr>
        <p:txBody>
          <a:bodyPr wrap="none" rtlCol="0">
            <a:spAutoFit/>
          </a:bodyPr>
          <a:lstStyle/>
          <a:p>
            <a:r>
              <a:rPr lang="da-DK" sz="800" dirty="0"/>
              <a:t>Danske Invest – Japan KL DKK d (4 negative af 21 kvartaler med gns afkast på -7,66%)  </a:t>
            </a:r>
          </a:p>
        </p:txBody>
      </p:sp>
    </p:spTree>
    <p:extLst>
      <p:ext uri="{BB962C8B-B14F-4D97-AF65-F5344CB8AC3E}">
        <p14:creationId xmlns:p14="http://schemas.microsoft.com/office/powerpoint/2010/main" val="236191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396519E1-101A-55AC-1DB6-D70436273F4A}"/>
              </a:ext>
            </a:extLst>
          </p:cNvPr>
          <p:cNvSpPr>
            <a:spLocks noGrp="1"/>
          </p:cNvSpPr>
          <p:nvPr>
            <p:ph type="sldNum" sz="quarter" idx="12"/>
          </p:nvPr>
        </p:nvSpPr>
        <p:spPr/>
        <p:txBody>
          <a:bodyPr/>
          <a:lstStyle/>
          <a:p>
            <a:fld id="{8CB0E84A-B583-0045-AE3A-0D4B402254CD}" type="slidenum">
              <a:rPr lang="da-DK" smtClean="0"/>
              <a:t>4</a:t>
            </a:fld>
            <a:endParaRPr lang="da-DK" dirty="0"/>
          </a:p>
        </p:txBody>
      </p:sp>
      <p:sp>
        <p:nvSpPr>
          <p:cNvPr id="7" name="Titel 1">
            <a:extLst>
              <a:ext uri="{FF2B5EF4-FFF2-40B4-BE49-F238E27FC236}">
                <a16:creationId xmlns:a16="http://schemas.microsoft.com/office/drawing/2014/main" id="{955615EE-52E7-1204-B6B4-D78701FA9892}"/>
              </a:ext>
            </a:extLst>
          </p:cNvPr>
          <p:cNvSpPr>
            <a:spLocks noGrp="1"/>
          </p:cNvSpPr>
          <p:nvPr>
            <p:ph type="title"/>
          </p:nvPr>
        </p:nvSpPr>
        <p:spPr>
          <a:xfrm>
            <a:off x="838200" y="365125"/>
            <a:ext cx="10515600" cy="1325563"/>
          </a:xfrm>
        </p:spPr>
        <p:txBody>
          <a:bodyPr>
            <a:normAutofit/>
          </a:bodyPr>
          <a:lstStyle/>
          <a:p>
            <a:r>
              <a:rPr lang="da-DK" sz="2800" dirty="0"/>
              <a:t>Negative kvartaler i balancerede fonde med høj risiko (side 3 af 5)</a:t>
            </a:r>
          </a:p>
        </p:txBody>
      </p:sp>
      <p:sp>
        <p:nvSpPr>
          <p:cNvPr id="3" name="Pladsholder til indhold 2">
            <a:extLst>
              <a:ext uri="{FF2B5EF4-FFF2-40B4-BE49-F238E27FC236}">
                <a16:creationId xmlns:a16="http://schemas.microsoft.com/office/drawing/2014/main" id="{A6EDE872-9370-600D-B07F-BBCD1C45EE3B}"/>
              </a:ext>
            </a:extLst>
          </p:cNvPr>
          <p:cNvSpPr>
            <a:spLocks noGrp="1"/>
          </p:cNvSpPr>
          <p:nvPr>
            <p:ph idx="1"/>
          </p:nvPr>
        </p:nvSpPr>
        <p:spPr>
          <a:xfrm>
            <a:off x="838200" y="1567928"/>
            <a:ext cx="10515600" cy="4351338"/>
          </a:xfrm>
        </p:spPr>
        <p:txBody>
          <a:bodyPr>
            <a:normAutofit/>
          </a:bodyPr>
          <a:lstStyle/>
          <a:p>
            <a:pPr marL="0" indent="0">
              <a:lnSpc>
                <a:spcPct val="100000"/>
              </a:lnSpc>
              <a:buNone/>
            </a:pPr>
            <a:r>
              <a:rPr lang="da-DK" sz="1600" dirty="0"/>
              <a:t>Selv de af Morningstar højest ratede balancerede fonde med høj risiko har også kvartaler med negative afkast. Det kan også være flere kvartaler i træk. De seks balancerede fonde vist nedenfor som eksempel har tilsammen 31 negative kvartaler ud af de seneste 126 kvartaler, så 24,6% negative kvartaler, eller gennemsnitligt 5,2 negative kvartaler pr. fond i den viste periode fra 1Q19 til 1Q24. Det gennemsnitlige afkast i de negative kvartaler i de seks balancerede aktiefonde med høj risiko var -6,79%.</a:t>
            </a:r>
          </a:p>
          <a:p>
            <a:pPr marL="0" indent="0">
              <a:buNone/>
            </a:pPr>
            <a:endParaRPr lang="da-DK" sz="1400" dirty="0"/>
          </a:p>
        </p:txBody>
      </p:sp>
      <p:sp>
        <p:nvSpPr>
          <p:cNvPr id="2" name="Tekstfelt 1">
            <a:extLst>
              <a:ext uri="{FF2B5EF4-FFF2-40B4-BE49-F238E27FC236}">
                <a16:creationId xmlns:a16="http://schemas.microsoft.com/office/drawing/2014/main" id="{5D406D6E-F392-05FE-6934-5B3CCE1B397C}"/>
              </a:ext>
            </a:extLst>
          </p:cNvPr>
          <p:cNvSpPr txBox="1"/>
          <p:nvPr/>
        </p:nvSpPr>
        <p:spPr>
          <a:xfrm>
            <a:off x="842148" y="6593334"/>
            <a:ext cx="1309974" cy="215444"/>
          </a:xfrm>
          <a:prstGeom prst="rect">
            <a:avLst/>
          </a:prstGeom>
          <a:noFill/>
        </p:spPr>
        <p:txBody>
          <a:bodyPr wrap="none" rtlCol="0">
            <a:spAutoFit/>
          </a:bodyPr>
          <a:lstStyle/>
          <a:p>
            <a:r>
              <a:rPr lang="da-DK" sz="800" dirty="0"/>
              <a:t>Kilde: Morningstar 30/4-24</a:t>
            </a:r>
          </a:p>
        </p:txBody>
      </p:sp>
      <p:sp>
        <p:nvSpPr>
          <p:cNvPr id="6" name="Pladsholder til sidefod 3">
            <a:extLst>
              <a:ext uri="{FF2B5EF4-FFF2-40B4-BE49-F238E27FC236}">
                <a16:creationId xmlns:a16="http://schemas.microsoft.com/office/drawing/2014/main" id="{0BF4341A-EF5D-2C19-4E32-9DFF607552C4}"/>
              </a:ext>
            </a:extLst>
          </p:cNvPr>
          <p:cNvSpPr>
            <a:spLocks noGrp="1"/>
          </p:cNvSpPr>
          <p:nvPr>
            <p:ph type="ftr" sz="quarter" idx="11"/>
          </p:nvPr>
        </p:nvSpPr>
        <p:spPr>
          <a:xfrm>
            <a:off x="4038600" y="6516890"/>
            <a:ext cx="4114800" cy="365125"/>
          </a:xfrm>
        </p:spPr>
        <p:txBody>
          <a:bodyPr/>
          <a:lstStyle/>
          <a:p>
            <a:r>
              <a:rPr lang="da-DK" dirty="0"/>
              <a:t>investeringsmyter.dk</a:t>
            </a:r>
          </a:p>
        </p:txBody>
      </p:sp>
      <p:pic>
        <p:nvPicPr>
          <p:cNvPr id="13" name="Billede 12" descr="Et billede, der indeholder tekst, kvittering, skærmbillede, nummer/tal&#10;&#10;Automatisk genereret beskrivelse">
            <a:extLst>
              <a:ext uri="{FF2B5EF4-FFF2-40B4-BE49-F238E27FC236}">
                <a16:creationId xmlns:a16="http://schemas.microsoft.com/office/drawing/2014/main" id="{A384CD39-4E69-8F75-6759-A204147AC52B}"/>
              </a:ext>
            </a:extLst>
          </p:cNvPr>
          <p:cNvPicPr>
            <a:picLocks noChangeAspect="1"/>
          </p:cNvPicPr>
          <p:nvPr/>
        </p:nvPicPr>
        <p:blipFill>
          <a:blip r:embed="rId3"/>
          <a:stretch>
            <a:fillRect/>
          </a:stretch>
        </p:blipFill>
        <p:spPr>
          <a:xfrm>
            <a:off x="894042" y="2826023"/>
            <a:ext cx="3746793" cy="1104677"/>
          </a:xfrm>
          <a:prstGeom prst="rect">
            <a:avLst/>
          </a:prstGeom>
        </p:spPr>
      </p:pic>
      <p:sp>
        <p:nvSpPr>
          <p:cNvPr id="14" name="Tekstfelt 13">
            <a:extLst>
              <a:ext uri="{FF2B5EF4-FFF2-40B4-BE49-F238E27FC236}">
                <a16:creationId xmlns:a16="http://schemas.microsoft.com/office/drawing/2014/main" id="{13061DBF-2A6F-51CD-0A74-1DE63D6CA1E6}"/>
              </a:ext>
            </a:extLst>
          </p:cNvPr>
          <p:cNvSpPr txBox="1"/>
          <p:nvPr/>
        </p:nvSpPr>
        <p:spPr>
          <a:xfrm>
            <a:off x="844603" y="2631520"/>
            <a:ext cx="3538148" cy="215444"/>
          </a:xfrm>
          <a:prstGeom prst="rect">
            <a:avLst/>
          </a:prstGeom>
          <a:noFill/>
        </p:spPr>
        <p:txBody>
          <a:bodyPr wrap="none" rtlCol="0">
            <a:spAutoFit/>
          </a:bodyPr>
          <a:lstStyle/>
          <a:p>
            <a:r>
              <a:rPr lang="da-DK" sz="800" dirty="0"/>
              <a:t>Coop Opsparing – Modig (5 negative af 21 kvartaler med gns afkast på -6,41%)  </a:t>
            </a:r>
          </a:p>
        </p:txBody>
      </p:sp>
      <p:pic>
        <p:nvPicPr>
          <p:cNvPr id="16" name="Billede 15" descr="Et billede, der indeholder tekst, kvittering, skærmbillede, nummer/tal&#10;&#10;Automatisk genereret beskrivelse">
            <a:extLst>
              <a:ext uri="{FF2B5EF4-FFF2-40B4-BE49-F238E27FC236}">
                <a16:creationId xmlns:a16="http://schemas.microsoft.com/office/drawing/2014/main" id="{82227152-7258-C028-8FE1-C1012ED8B506}"/>
              </a:ext>
            </a:extLst>
          </p:cNvPr>
          <p:cNvPicPr>
            <a:picLocks noChangeAspect="1"/>
          </p:cNvPicPr>
          <p:nvPr/>
        </p:nvPicPr>
        <p:blipFill>
          <a:blip r:embed="rId4"/>
          <a:stretch>
            <a:fillRect/>
          </a:stretch>
        </p:blipFill>
        <p:spPr>
          <a:xfrm>
            <a:off x="894042" y="4156263"/>
            <a:ext cx="3743362" cy="1036974"/>
          </a:xfrm>
          <a:prstGeom prst="rect">
            <a:avLst/>
          </a:prstGeom>
        </p:spPr>
      </p:pic>
      <p:sp>
        <p:nvSpPr>
          <p:cNvPr id="17" name="Tekstfelt 16">
            <a:extLst>
              <a:ext uri="{FF2B5EF4-FFF2-40B4-BE49-F238E27FC236}">
                <a16:creationId xmlns:a16="http://schemas.microsoft.com/office/drawing/2014/main" id="{2B15D944-D6A4-C339-5DEC-1FC02DDFCB93}"/>
              </a:ext>
            </a:extLst>
          </p:cNvPr>
          <p:cNvSpPr txBox="1"/>
          <p:nvPr/>
        </p:nvSpPr>
        <p:spPr>
          <a:xfrm>
            <a:off x="850423" y="3949608"/>
            <a:ext cx="3618298" cy="215444"/>
          </a:xfrm>
          <a:prstGeom prst="rect">
            <a:avLst/>
          </a:prstGeom>
          <a:noFill/>
        </p:spPr>
        <p:txBody>
          <a:bodyPr wrap="none" rtlCol="0">
            <a:spAutoFit/>
          </a:bodyPr>
          <a:lstStyle/>
          <a:p>
            <a:r>
              <a:rPr lang="da-DK" sz="800" dirty="0"/>
              <a:t>Sydinvest – Aggressiv Udb A (5 negative af 21 kvartaler med gns afkast på -6,53%)  </a:t>
            </a:r>
          </a:p>
        </p:txBody>
      </p:sp>
      <p:pic>
        <p:nvPicPr>
          <p:cNvPr id="19" name="Billede 18" descr="Et billede, der indeholder tekst, kvittering, skærmbillede, nummer/tal&#10;&#10;Automatisk genereret beskrivelse">
            <a:extLst>
              <a:ext uri="{FF2B5EF4-FFF2-40B4-BE49-F238E27FC236}">
                <a16:creationId xmlns:a16="http://schemas.microsoft.com/office/drawing/2014/main" id="{B80A144D-57BF-A724-3B7D-B055B81ED7E8}"/>
              </a:ext>
            </a:extLst>
          </p:cNvPr>
          <p:cNvPicPr>
            <a:picLocks noChangeAspect="1"/>
          </p:cNvPicPr>
          <p:nvPr/>
        </p:nvPicPr>
        <p:blipFill>
          <a:blip r:embed="rId5"/>
          <a:stretch>
            <a:fillRect/>
          </a:stretch>
        </p:blipFill>
        <p:spPr>
          <a:xfrm>
            <a:off x="894041" y="5507952"/>
            <a:ext cx="3743363" cy="1094650"/>
          </a:xfrm>
          <a:prstGeom prst="rect">
            <a:avLst/>
          </a:prstGeom>
        </p:spPr>
      </p:pic>
      <p:sp>
        <p:nvSpPr>
          <p:cNvPr id="20" name="Tekstfelt 19">
            <a:extLst>
              <a:ext uri="{FF2B5EF4-FFF2-40B4-BE49-F238E27FC236}">
                <a16:creationId xmlns:a16="http://schemas.microsoft.com/office/drawing/2014/main" id="{10370B23-E54D-500B-D32C-F014BEC8CD5D}"/>
              </a:ext>
            </a:extLst>
          </p:cNvPr>
          <p:cNvSpPr txBox="1"/>
          <p:nvPr/>
        </p:nvSpPr>
        <p:spPr>
          <a:xfrm>
            <a:off x="849263" y="5267694"/>
            <a:ext cx="3387466" cy="215444"/>
          </a:xfrm>
          <a:prstGeom prst="rect">
            <a:avLst/>
          </a:prstGeom>
          <a:noFill/>
        </p:spPr>
        <p:txBody>
          <a:bodyPr wrap="none" rtlCol="0">
            <a:spAutoFit/>
          </a:bodyPr>
          <a:lstStyle/>
          <a:p>
            <a:r>
              <a:rPr lang="da-DK" sz="800" dirty="0"/>
              <a:t>PFA Invest – Balance C (6 negative af 21 kvartaler med gns afkast på -5,47%)  </a:t>
            </a:r>
          </a:p>
        </p:txBody>
      </p:sp>
      <p:pic>
        <p:nvPicPr>
          <p:cNvPr id="22" name="Billede 21" descr="Et billede, der indeholder tekst, kvittering, skærmbillede, nummer/tal&#10;&#10;Automatisk genereret beskrivelse">
            <a:extLst>
              <a:ext uri="{FF2B5EF4-FFF2-40B4-BE49-F238E27FC236}">
                <a16:creationId xmlns:a16="http://schemas.microsoft.com/office/drawing/2014/main" id="{F10A1DE2-D3EE-A220-B0A8-4586CA9A6A0E}"/>
              </a:ext>
            </a:extLst>
          </p:cNvPr>
          <p:cNvPicPr>
            <a:picLocks noChangeAspect="1"/>
          </p:cNvPicPr>
          <p:nvPr/>
        </p:nvPicPr>
        <p:blipFill>
          <a:blip r:embed="rId6"/>
          <a:stretch>
            <a:fillRect/>
          </a:stretch>
        </p:blipFill>
        <p:spPr>
          <a:xfrm>
            <a:off x="5773621" y="2844643"/>
            <a:ext cx="3758554" cy="1086057"/>
          </a:xfrm>
          <a:prstGeom prst="rect">
            <a:avLst/>
          </a:prstGeom>
        </p:spPr>
      </p:pic>
      <p:sp>
        <p:nvSpPr>
          <p:cNvPr id="23" name="Tekstfelt 22">
            <a:extLst>
              <a:ext uri="{FF2B5EF4-FFF2-40B4-BE49-F238E27FC236}">
                <a16:creationId xmlns:a16="http://schemas.microsoft.com/office/drawing/2014/main" id="{8121681B-362E-DCD2-854C-10AB93E08EC9}"/>
              </a:ext>
            </a:extLst>
          </p:cNvPr>
          <p:cNvSpPr txBox="1"/>
          <p:nvPr/>
        </p:nvSpPr>
        <p:spPr>
          <a:xfrm>
            <a:off x="5686525" y="2629199"/>
            <a:ext cx="4071949" cy="215444"/>
          </a:xfrm>
          <a:prstGeom prst="rect">
            <a:avLst/>
          </a:prstGeom>
          <a:noFill/>
        </p:spPr>
        <p:txBody>
          <a:bodyPr wrap="none" rtlCol="0">
            <a:spAutoFit/>
          </a:bodyPr>
          <a:lstStyle/>
          <a:p>
            <a:r>
              <a:rPr lang="da-DK" sz="800" dirty="0"/>
              <a:t>Nykredit Invest – Balance Offensiv KL – (5 negative af 21 kvartaler med gns afkast på -7,10%)  </a:t>
            </a:r>
          </a:p>
        </p:txBody>
      </p:sp>
      <p:pic>
        <p:nvPicPr>
          <p:cNvPr id="25" name="Billede 24" descr="Et billede, der indeholder tekst, kvittering, skærmbillede, nummer/tal&#10;&#10;Automatisk genereret beskrivelse">
            <a:extLst>
              <a:ext uri="{FF2B5EF4-FFF2-40B4-BE49-F238E27FC236}">
                <a16:creationId xmlns:a16="http://schemas.microsoft.com/office/drawing/2014/main" id="{7BAC947B-4034-B68C-0378-865B2E84BED0}"/>
              </a:ext>
            </a:extLst>
          </p:cNvPr>
          <p:cNvPicPr>
            <a:picLocks noChangeAspect="1"/>
          </p:cNvPicPr>
          <p:nvPr/>
        </p:nvPicPr>
        <p:blipFill>
          <a:blip r:embed="rId7"/>
          <a:stretch>
            <a:fillRect/>
          </a:stretch>
        </p:blipFill>
        <p:spPr>
          <a:xfrm>
            <a:off x="5766641" y="4229450"/>
            <a:ext cx="3743362" cy="1054067"/>
          </a:xfrm>
          <a:prstGeom prst="rect">
            <a:avLst/>
          </a:prstGeom>
        </p:spPr>
      </p:pic>
      <p:sp>
        <p:nvSpPr>
          <p:cNvPr id="26" name="Tekstfelt 25">
            <a:extLst>
              <a:ext uri="{FF2B5EF4-FFF2-40B4-BE49-F238E27FC236}">
                <a16:creationId xmlns:a16="http://schemas.microsoft.com/office/drawing/2014/main" id="{2E3680DC-B971-AE7A-0C79-7B345614C710}"/>
              </a:ext>
            </a:extLst>
          </p:cNvPr>
          <p:cNvSpPr txBox="1"/>
          <p:nvPr/>
        </p:nvSpPr>
        <p:spPr>
          <a:xfrm>
            <a:off x="5687681" y="3970554"/>
            <a:ext cx="3470822" cy="215444"/>
          </a:xfrm>
          <a:prstGeom prst="rect">
            <a:avLst/>
          </a:prstGeom>
          <a:noFill/>
        </p:spPr>
        <p:txBody>
          <a:bodyPr wrap="none" rtlCol="0">
            <a:spAutoFit/>
          </a:bodyPr>
          <a:lstStyle/>
          <a:p>
            <a:r>
              <a:rPr lang="da-DK" sz="800" dirty="0"/>
              <a:t>Formuepleje – Mix High  (5 negative af 21 kvartaler med gns afkast på -8,25%)  </a:t>
            </a:r>
          </a:p>
        </p:txBody>
      </p:sp>
      <p:pic>
        <p:nvPicPr>
          <p:cNvPr id="28" name="Billede 27" descr="Et billede, der indeholder tekst, kvittering, skærmbillede, nummer/tal&#10;&#10;Automatisk genereret beskrivelse">
            <a:extLst>
              <a:ext uri="{FF2B5EF4-FFF2-40B4-BE49-F238E27FC236}">
                <a16:creationId xmlns:a16="http://schemas.microsoft.com/office/drawing/2014/main" id="{24156473-DBE1-5A3E-7DEE-F193719ECBD7}"/>
              </a:ext>
            </a:extLst>
          </p:cNvPr>
          <p:cNvPicPr>
            <a:picLocks noChangeAspect="1"/>
          </p:cNvPicPr>
          <p:nvPr/>
        </p:nvPicPr>
        <p:blipFill>
          <a:blip r:embed="rId8"/>
          <a:stretch>
            <a:fillRect/>
          </a:stretch>
        </p:blipFill>
        <p:spPr>
          <a:xfrm>
            <a:off x="5752681" y="5481977"/>
            <a:ext cx="3743362" cy="1084205"/>
          </a:xfrm>
          <a:prstGeom prst="rect">
            <a:avLst/>
          </a:prstGeom>
        </p:spPr>
      </p:pic>
      <p:sp>
        <p:nvSpPr>
          <p:cNvPr id="29" name="Tekstfelt 28">
            <a:extLst>
              <a:ext uri="{FF2B5EF4-FFF2-40B4-BE49-F238E27FC236}">
                <a16:creationId xmlns:a16="http://schemas.microsoft.com/office/drawing/2014/main" id="{1FA4C96C-BFBE-616D-BD8B-D6481B0A882A}"/>
              </a:ext>
            </a:extLst>
          </p:cNvPr>
          <p:cNvSpPr txBox="1"/>
          <p:nvPr/>
        </p:nvSpPr>
        <p:spPr>
          <a:xfrm>
            <a:off x="5664424" y="5266534"/>
            <a:ext cx="3635932" cy="215444"/>
          </a:xfrm>
          <a:prstGeom prst="rect">
            <a:avLst/>
          </a:prstGeom>
          <a:noFill/>
        </p:spPr>
        <p:txBody>
          <a:bodyPr wrap="none" rtlCol="0">
            <a:spAutoFit/>
          </a:bodyPr>
          <a:lstStyle/>
          <a:p>
            <a:r>
              <a:rPr lang="da-DK" sz="800" dirty="0"/>
              <a:t>Nordea Invest – Basis 4, KL 1 (5 negative af 21 kvartaler med gns afkast på -6,99%)  </a:t>
            </a:r>
          </a:p>
        </p:txBody>
      </p:sp>
    </p:spTree>
    <p:extLst>
      <p:ext uri="{BB962C8B-B14F-4D97-AF65-F5344CB8AC3E}">
        <p14:creationId xmlns:p14="http://schemas.microsoft.com/office/powerpoint/2010/main" val="408700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396519E1-101A-55AC-1DB6-D70436273F4A}"/>
              </a:ext>
            </a:extLst>
          </p:cNvPr>
          <p:cNvSpPr>
            <a:spLocks noGrp="1"/>
          </p:cNvSpPr>
          <p:nvPr>
            <p:ph type="sldNum" sz="quarter" idx="12"/>
          </p:nvPr>
        </p:nvSpPr>
        <p:spPr>
          <a:xfrm>
            <a:off x="8610600" y="6370636"/>
            <a:ext cx="2743200" cy="365125"/>
          </a:xfrm>
        </p:spPr>
        <p:txBody>
          <a:bodyPr/>
          <a:lstStyle/>
          <a:p>
            <a:fld id="{8CB0E84A-B583-0045-AE3A-0D4B402254CD}" type="slidenum">
              <a:rPr lang="da-DK" smtClean="0"/>
              <a:t>5</a:t>
            </a:fld>
            <a:endParaRPr lang="da-DK" dirty="0"/>
          </a:p>
        </p:txBody>
      </p:sp>
      <p:sp>
        <p:nvSpPr>
          <p:cNvPr id="7" name="Titel 1">
            <a:extLst>
              <a:ext uri="{FF2B5EF4-FFF2-40B4-BE49-F238E27FC236}">
                <a16:creationId xmlns:a16="http://schemas.microsoft.com/office/drawing/2014/main" id="{955615EE-52E7-1204-B6B4-D78701FA9892}"/>
              </a:ext>
            </a:extLst>
          </p:cNvPr>
          <p:cNvSpPr>
            <a:spLocks noGrp="1"/>
          </p:cNvSpPr>
          <p:nvPr>
            <p:ph type="title"/>
          </p:nvPr>
        </p:nvSpPr>
        <p:spPr>
          <a:xfrm>
            <a:off x="838199" y="365125"/>
            <a:ext cx="11082251" cy="1325563"/>
          </a:xfrm>
        </p:spPr>
        <p:txBody>
          <a:bodyPr>
            <a:normAutofit/>
          </a:bodyPr>
          <a:lstStyle/>
          <a:p>
            <a:r>
              <a:rPr lang="da-DK" sz="2800" dirty="0"/>
              <a:t>Negative kvartaler i balancerede fonde med moderat risiko (side 4 af 5) </a:t>
            </a:r>
          </a:p>
        </p:txBody>
      </p:sp>
      <p:sp>
        <p:nvSpPr>
          <p:cNvPr id="3" name="Pladsholder til indhold 2">
            <a:extLst>
              <a:ext uri="{FF2B5EF4-FFF2-40B4-BE49-F238E27FC236}">
                <a16:creationId xmlns:a16="http://schemas.microsoft.com/office/drawing/2014/main" id="{A6EDE872-9370-600D-B07F-BBCD1C45EE3B}"/>
              </a:ext>
            </a:extLst>
          </p:cNvPr>
          <p:cNvSpPr>
            <a:spLocks noGrp="1"/>
          </p:cNvSpPr>
          <p:nvPr>
            <p:ph idx="1"/>
          </p:nvPr>
        </p:nvSpPr>
        <p:spPr>
          <a:xfrm>
            <a:off x="838200" y="1542996"/>
            <a:ext cx="10515600" cy="4351338"/>
          </a:xfrm>
        </p:spPr>
        <p:txBody>
          <a:bodyPr>
            <a:normAutofit/>
          </a:bodyPr>
          <a:lstStyle/>
          <a:p>
            <a:pPr marL="0" indent="0">
              <a:lnSpc>
                <a:spcPct val="100000"/>
              </a:lnSpc>
              <a:buNone/>
            </a:pPr>
            <a:r>
              <a:rPr lang="da-DK" sz="1600" dirty="0"/>
              <a:t>Selv de højest ratede balancerede fonde med moderat risiko har også kvartaler med negative afkast. Det kan også være flere kvartaler i træk. De seks balancerede fonde vist nedenfor som eksempel har tilsammen 30 negative kvartaler ud af se seneste 126 kvartaler, så 23,8% negative kvartaler, eller gennemsnitligt 5 negative kvartaler pr. fond i den viste periode fra 1Q19 til 1Q24. Det gennemsnitlige afkast i de negative kvartaler i de seks balancerede aktiefonde med moderat risiko var -5,76%.</a:t>
            </a:r>
          </a:p>
          <a:p>
            <a:pPr marL="0" indent="0">
              <a:buNone/>
            </a:pPr>
            <a:endParaRPr lang="da-DK" sz="1400" dirty="0"/>
          </a:p>
        </p:txBody>
      </p:sp>
      <p:pic>
        <p:nvPicPr>
          <p:cNvPr id="9" name="Billede 8" descr="Et billede, der indeholder tekst, kvittering, skærmbillede, nummer/tal&#10;&#10;Automatisk genereret beskrivelse">
            <a:extLst>
              <a:ext uri="{FF2B5EF4-FFF2-40B4-BE49-F238E27FC236}">
                <a16:creationId xmlns:a16="http://schemas.microsoft.com/office/drawing/2014/main" id="{F63322FC-E52D-B0D5-9697-43BD96C0F605}"/>
              </a:ext>
            </a:extLst>
          </p:cNvPr>
          <p:cNvPicPr>
            <a:picLocks noChangeAspect="1"/>
          </p:cNvPicPr>
          <p:nvPr/>
        </p:nvPicPr>
        <p:blipFill>
          <a:blip r:embed="rId3"/>
          <a:stretch>
            <a:fillRect/>
          </a:stretch>
        </p:blipFill>
        <p:spPr>
          <a:xfrm>
            <a:off x="930591" y="2865618"/>
            <a:ext cx="3739131" cy="1096735"/>
          </a:xfrm>
          <a:prstGeom prst="rect">
            <a:avLst/>
          </a:prstGeom>
        </p:spPr>
      </p:pic>
      <p:sp>
        <p:nvSpPr>
          <p:cNvPr id="10" name="Tekstfelt 9">
            <a:extLst>
              <a:ext uri="{FF2B5EF4-FFF2-40B4-BE49-F238E27FC236}">
                <a16:creationId xmlns:a16="http://schemas.microsoft.com/office/drawing/2014/main" id="{58B32BF9-E871-5682-E54F-F4EB6FC9E319}"/>
              </a:ext>
            </a:extLst>
          </p:cNvPr>
          <p:cNvSpPr txBox="1"/>
          <p:nvPr/>
        </p:nvSpPr>
        <p:spPr>
          <a:xfrm>
            <a:off x="842148" y="6593334"/>
            <a:ext cx="1309974" cy="215444"/>
          </a:xfrm>
          <a:prstGeom prst="rect">
            <a:avLst/>
          </a:prstGeom>
          <a:noFill/>
        </p:spPr>
        <p:txBody>
          <a:bodyPr wrap="none" rtlCol="0">
            <a:spAutoFit/>
          </a:bodyPr>
          <a:lstStyle/>
          <a:p>
            <a:r>
              <a:rPr lang="da-DK" sz="800" dirty="0"/>
              <a:t>Kilde: Morningstar 30/4-24</a:t>
            </a:r>
          </a:p>
        </p:txBody>
      </p:sp>
      <p:sp>
        <p:nvSpPr>
          <p:cNvPr id="11" name="Pladsholder til sidefod 3">
            <a:extLst>
              <a:ext uri="{FF2B5EF4-FFF2-40B4-BE49-F238E27FC236}">
                <a16:creationId xmlns:a16="http://schemas.microsoft.com/office/drawing/2014/main" id="{0C9FC7F0-41BD-DEEA-9B93-5F4D5C463773}"/>
              </a:ext>
            </a:extLst>
          </p:cNvPr>
          <p:cNvSpPr txBox="1">
            <a:spLocks/>
          </p:cNvSpPr>
          <p:nvPr/>
        </p:nvSpPr>
        <p:spPr>
          <a:xfrm>
            <a:off x="4038600" y="651689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investeringsmyter.dk</a:t>
            </a:r>
            <a:endParaRPr lang="da-DK" dirty="0"/>
          </a:p>
        </p:txBody>
      </p:sp>
      <p:sp>
        <p:nvSpPr>
          <p:cNvPr id="13" name="Tekstfelt 12">
            <a:extLst>
              <a:ext uri="{FF2B5EF4-FFF2-40B4-BE49-F238E27FC236}">
                <a16:creationId xmlns:a16="http://schemas.microsoft.com/office/drawing/2014/main" id="{2BF84B30-CEA3-AC56-D0F4-3F32773DC058}"/>
              </a:ext>
            </a:extLst>
          </p:cNvPr>
          <p:cNvSpPr txBox="1"/>
          <p:nvPr/>
        </p:nvSpPr>
        <p:spPr>
          <a:xfrm>
            <a:off x="844603" y="2656818"/>
            <a:ext cx="3584636" cy="215444"/>
          </a:xfrm>
          <a:prstGeom prst="rect">
            <a:avLst/>
          </a:prstGeom>
          <a:noFill/>
        </p:spPr>
        <p:txBody>
          <a:bodyPr wrap="none" rtlCol="0">
            <a:spAutoFit/>
          </a:bodyPr>
          <a:lstStyle/>
          <a:p>
            <a:r>
              <a:rPr lang="da-DK" sz="800" dirty="0"/>
              <a:t>Coop Opsparing – Moderat (5 negative af 21 kvartaler med gns afkast på -5,67%)  </a:t>
            </a:r>
          </a:p>
        </p:txBody>
      </p:sp>
      <p:sp>
        <p:nvSpPr>
          <p:cNvPr id="15" name="Tekstfelt 14">
            <a:extLst>
              <a:ext uri="{FF2B5EF4-FFF2-40B4-BE49-F238E27FC236}">
                <a16:creationId xmlns:a16="http://schemas.microsoft.com/office/drawing/2014/main" id="{3F362684-02B6-AA82-092A-C416E088C407}"/>
              </a:ext>
            </a:extLst>
          </p:cNvPr>
          <p:cNvSpPr txBox="1"/>
          <p:nvPr/>
        </p:nvSpPr>
        <p:spPr>
          <a:xfrm>
            <a:off x="850423" y="3960946"/>
            <a:ext cx="3906839" cy="215444"/>
          </a:xfrm>
          <a:prstGeom prst="rect">
            <a:avLst/>
          </a:prstGeom>
          <a:noFill/>
        </p:spPr>
        <p:txBody>
          <a:bodyPr wrap="none" rtlCol="0">
            <a:spAutoFit/>
          </a:bodyPr>
          <a:lstStyle/>
          <a:p>
            <a:r>
              <a:rPr lang="da-DK" sz="800" dirty="0"/>
              <a:t>Sydinvest – Vækstorienteret Udb A (5 negative af 21 kvartaler med gns afkast på -5,87%)  </a:t>
            </a:r>
          </a:p>
        </p:txBody>
      </p:sp>
      <p:sp>
        <p:nvSpPr>
          <p:cNvPr id="17" name="Tekstfelt 16">
            <a:extLst>
              <a:ext uri="{FF2B5EF4-FFF2-40B4-BE49-F238E27FC236}">
                <a16:creationId xmlns:a16="http://schemas.microsoft.com/office/drawing/2014/main" id="{9949A23D-84CC-F56C-6729-8605D9F3CA6C}"/>
              </a:ext>
            </a:extLst>
          </p:cNvPr>
          <p:cNvSpPr txBox="1"/>
          <p:nvPr/>
        </p:nvSpPr>
        <p:spPr>
          <a:xfrm>
            <a:off x="849263" y="5279032"/>
            <a:ext cx="4296369" cy="215444"/>
          </a:xfrm>
          <a:prstGeom prst="rect">
            <a:avLst/>
          </a:prstGeom>
          <a:noFill/>
        </p:spPr>
        <p:txBody>
          <a:bodyPr wrap="none" rtlCol="0">
            <a:spAutoFit/>
          </a:bodyPr>
          <a:lstStyle/>
          <a:p>
            <a:r>
              <a:rPr lang="da-DK" sz="800" dirty="0"/>
              <a:t>Wealth Invest – Optimal Active and Index KL (6 negative af 21 kvartaler med gns afkast på -5,47%)  </a:t>
            </a:r>
          </a:p>
        </p:txBody>
      </p:sp>
      <p:sp>
        <p:nvSpPr>
          <p:cNvPr id="20" name="Tekstfelt 19">
            <a:extLst>
              <a:ext uri="{FF2B5EF4-FFF2-40B4-BE49-F238E27FC236}">
                <a16:creationId xmlns:a16="http://schemas.microsoft.com/office/drawing/2014/main" id="{1BF194A0-4D48-74F6-15EA-B06C9C6F8D4B}"/>
              </a:ext>
            </a:extLst>
          </p:cNvPr>
          <p:cNvSpPr txBox="1"/>
          <p:nvPr/>
        </p:nvSpPr>
        <p:spPr>
          <a:xfrm>
            <a:off x="5687681" y="3981892"/>
            <a:ext cx="3632726" cy="215444"/>
          </a:xfrm>
          <a:prstGeom prst="rect">
            <a:avLst/>
          </a:prstGeom>
          <a:noFill/>
        </p:spPr>
        <p:txBody>
          <a:bodyPr wrap="none" rtlCol="0">
            <a:spAutoFit/>
          </a:bodyPr>
          <a:lstStyle/>
          <a:p>
            <a:r>
              <a:rPr lang="da-DK" sz="800" dirty="0"/>
              <a:t>Nordea Invest – Basis 3 KL 1 (5 negative af 21 kvartaler med gns afkast på -6,18%)  </a:t>
            </a:r>
          </a:p>
        </p:txBody>
      </p:sp>
      <p:sp>
        <p:nvSpPr>
          <p:cNvPr id="22" name="Tekstfelt 21">
            <a:extLst>
              <a:ext uri="{FF2B5EF4-FFF2-40B4-BE49-F238E27FC236}">
                <a16:creationId xmlns:a16="http://schemas.microsoft.com/office/drawing/2014/main" id="{F31CB2E3-A036-5875-2F43-3E07EBDF7EE5}"/>
              </a:ext>
            </a:extLst>
          </p:cNvPr>
          <p:cNvSpPr txBox="1"/>
          <p:nvPr/>
        </p:nvSpPr>
        <p:spPr>
          <a:xfrm>
            <a:off x="5664424" y="5277872"/>
            <a:ext cx="3389069" cy="215444"/>
          </a:xfrm>
          <a:prstGeom prst="rect">
            <a:avLst/>
          </a:prstGeom>
          <a:noFill/>
        </p:spPr>
        <p:txBody>
          <a:bodyPr wrap="none" rtlCol="0">
            <a:spAutoFit/>
          </a:bodyPr>
          <a:lstStyle/>
          <a:p>
            <a:r>
              <a:rPr lang="da-DK" sz="800" dirty="0"/>
              <a:t>PFA Invest – Balance B (5 negative af 21 kvartaler med gns afkast på -5,87%)  </a:t>
            </a:r>
          </a:p>
        </p:txBody>
      </p:sp>
      <p:pic>
        <p:nvPicPr>
          <p:cNvPr id="24" name="Billede 23" descr="Et billede, der indeholder tekst, kvittering, skærmbillede, nummer/tal&#10;&#10;Automatisk genereret beskrivelse">
            <a:extLst>
              <a:ext uri="{FF2B5EF4-FFF2-40B4-BE49-F238E27FC236}">
                <a16:creationId xmlns:a16="http://schemas.microsoft.com/office/drawing/2014/main" id="{B4AFF7B8-4D99-E9BC-A64F-ADDC3AA579A3}"/>
              </a:ext>
            </a:extLst>
          </p:cNvPr>
          <p:cNvPicPr>
            <a:picLocks noChangeAspect="1"/>
          </p:cNvPicPr>
          <p:nvPr/>
        </p:nvPicPr>
        <p:blipFill>
          <a:blip r:embed="rId4"/>
          <a:stretch>
            <a:fillRect/>
          </a:stretch>
        </p:blipFill>
        <p:spPr>
          <a:xfrm>
            <a:off x="913123" y="4166367"/>
            <a:ext cx="3756599" cy="1083086"/>
          </a:xfrm>
          <a:prstGeom prst="rect">
            <a:avLst/>
          </a:prstGeom>
        </p:spPr>
      </p:pic>
      <p:pic>
        <p:nvPicPr>
          <p:cNvPr id="26" name="Billede 25">
            <a:extLst>
              <a:ext uri="{FF2B5EF4-FFF2-40B4-BE49-F238E27FC236}">
                <a16:creationId xmlns:a16="http://schemas.microsoft.com/office/drawing/2014/main" id="{DF25AB75-98A1-6E3B-BC0B-458771789D3F}"/>
              </a:ext>
            </a:extLst>
          </p:cNvPr>
          <p:cNvPicPr>
            <a:picLocks noChangeAspect="1"/>
          </p:cNvPicPr>
          <p:nvPr/>
        </p:nvPicPr>
        <p:blipFill>
          <a:blip r:embed="rId5"/>
          <a:stretch>
            <a:fillRect/>
          </a:stretch>
        </p:blipFill>
        <p:spPr>
          <a:xfrm>
            <a:off x="930591" y="5486086"/>
            <a:ext cx="3740284" cy="1097074"/>
          </a:xfrm>
          <a:prstGeom prst="rect">
            <a:avLst/>
          </a:prstGeom>
        </p:spPr>
      </p:pic>
      <p:sp>
        <p:nvSpPr>
          <p:cNvPr id="28" name="Tekstfelt 27">
            <a:extLst>
              <a:ext uri="{FF2B5EF4-FFF2-40B4-BE49-F238E27FC236}">
                <a16:creationId xmlns:a16="http://schemas.microsoft.com/office/drawing/2014/main" id="{3CD655DE-5D03-9E42-EE97-3C4607545216}"/>
              </a:ext>
            </a:extLst>
          </p:cNvPr>
          <p:cNvSpPr txBox="1"/>
          <p:nvPr/>
        </p:nvSpPr>
        <p:spPr>
          <a:xfrm>
            <a:off x="5686525" y="2629199"/>
            <a:ext cx="3390672" cy="215444"/>
          </a:xfrm>
          <a:prstGeom prst="rect">
            <a:avLst/>
          </a:prstGeom>
          <a:noFill/>
        </p:spPr>
        <p:txBody>
          <a:bodyPr wrap="none" rtlCol="0">
            <a:spAutoFit/>
          </a:bodyPr>
          <a:lstStyle/>
          <a:p>
            <a:r>
              <a:rPr lang="da-DK" sz="800" dirty="0"/>
              <a:t>Maj Invest – Pension – (5 negative af 21 kvartaler med gns afkast på -5,51%)  </a:t>
            </a:r>
          </a:p>
        </p:txBody>
      </p:sp>
      <p:pic>
        <p:nvPicPr>
          <p:cNvPr id="31" name="Billede 30" descr="Et billede, der indeholder tekst, kvittering, skærmbillede, nummer/tal&#10;&#10;Automatisk genereret beskrivelse">
            <a:extLst>
              <a:ext uri="{FF2B5EF4-FFF2-40B4-BE49-F238E27FC236}">
                <a16:creationId xmlns:a16="http://schemas.microsoft.com/office/drawing/2014/main" id="{097C7468-07CC-0CC7-7060-4C2256044179}"/>
              </a:ext>
            </a:extLst>
          </p:cNvPr>
          <p:cNvPicPr>
            <a:picLocks noChangeAspect="1"/>
          </p:cNvPicPr>
          <p:nvPr/>
        </p:nvPicPr>
        <p:blipFill>
          <a:blip r:embed="rId6"/>
          <a:stretch>
            <a:fillRect/>
          </a:stretch>
        </p:blipFill>
        <p:spPr>
          <a:xfrm>
            <a:off x="5768988" y="2858304"/>
            <a:ext cx="3697854" cy="1075023"/>
          </a:xfrm>
          <a:prstGeom prst="rect">
            <a:avLst/>
          </a:prstGeom>
        </p:spPr>
      </p:pic>
      <p:pic>
        <p:nvPicPr>
          <p:cNvPr id="33" name="Billede 32" descr="Et billede, der indeholder tekst, kvittering, skærmbillede, nummer/tal&#10;&#10;Automatisk genereret beskrivelse">
            <a:extLst>
              <a:ext uri="{FF2B5EF4-FFF2-40B4-BE49-F238E27FC236}">
                <a16:creationId xmlns:a16="http://schemas.microsoft.com/office/drawing/2014/main" id="{EEA42902-DD97-A4C4-5ADF-C8C3CF7DC88A}"/>
              </a:ext>
            </a:extLst>
          </p:cNvPr>
          <p:cNvPicPr>
            <a:picLocks noChangeAspect="1"/>
          </p:cNvPicPr>
          <p:nvPr/>
        </p:nvPicPr>
        <p:blipFill>
          <a:blip r:embed="rId7"/>
          <a:stretch>
            <a:fillRect/>
          </a:stretch>
        </p:blipFill>
        <p:spPr>
          <a:xfrm>
            <a:off x="5768987" y="4180015"/>
            <a:ext cx="3697853" cy="1081342"/>
          </a:xfrm>
          <a:prstGeom prst="rect">
            <a:avLst/>
          </a:prstGeom>
        </p:spPr>
      </p:pic>
      <p:pic>
        <p:nvPicPr>
          <p:cNvPr id="35" name="Billede 34" descr="Et billede, der indeholder tekst, kvittering, skærmbillede, nummer/tal&#10;&#10;Automatisk genereret beskrivelse">
            <a:extLst>
              <a:ext uri="{FF2B5EF4-FFF2-40B4-BE49-F238E27FC236}">
                <a16:creationId xmlns:a16="http://schemas.microsoft.com/office/drawing/2014/main" id="{7C463064-C367-8D71-B16D-457D9AFC5DCB}"/>
              </a:ext>
            </a:extLst>
          </p:cNvPr>
          <p:cNvPicPr>
            <a:picLocks noChangeAspect="1"/>
          </p:cNvPicPr>
          <p:nvPr/>
        </p:nvPicPr>
        <p:blipFill>
          <a:blip r:embed="rId8"/>
          <a:stretch>
            <a:fillRect/>
          </a:stretch>
        </p:blipFill>
        <p:spPr>
          <a:xfrm>
            <a:off x="5765012" y="5457973"/>
            <a:ext cx="3697853" cy="1077371"/>
          </a:xfrm>
          <a:prstGeom prst="rect">
            <a:avLst/>
          </a:prstGeom>
        </p:spPr>
      </p:pic>
    </p:spTree>
    <p:extLst>
      <p:ext uri="{BB962C8B-B14F-4D97-AF65-F5344CB8AC3E}">
        <p14:creationId xmlns:p14="http://schemas.microsoft.com/office/powerpoint/2010/main" val="187969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A03E88C5-3948-0DA5-5FBE-70EED358E053}"/>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396519E1-101A-55AC-1DB6-D70436273F4A}"/>
              </a:ext>
            </a:extLst>
          </p:cNvPr>
          <p:cNvSpPr>
            <a:spLocks noGrp="1"/>
          </p:cNvSpPr>
          <p:nvPr>
            <p:ph type="sldNum" sz="quarter" idx="12"/>
          </p:nvPr>
        </p:nvSpPr>
        <p:spPr/>
        <p:txBody>
          <a:bodyPr/>
          <a:lstStyle/>
          <a:p>
            <a:fld id="{8CB0E84A-B583-0045-AE3A-0D4B402254CD}" type="slidenum">
              <a:rPr lang="da-DK" smtClean="0"/>
              <a:t>6</a:t>
            </a:fld>
            <a:endParaRPr lang="da-DK" dirty="0"/>
          </a:p>
        </p:txBody>
      </p:sp>
      <p:sp>
        <p:nvSpPr>
          <p:cNvPr id="7" name="Titel 1">
            <a:extLst>
              <a:ext uri="{FF2B5EF4-FFF2-40B4-BE49-F238E27FC236}">
                <a16:creationId xmlns:a16="http://schemas.microsoft.com/office/drawing/2014/main" id="{955615EE-52E7-1204-B6B4-D78701FA9892}"/>
              </a:ext>
            </a:extLst>
          </p:cNvPr>
          <p:cNvSpPr>
            <a:spLocks noGrp="1"/>
          </p:cNvSpPr>
          <p:nvPr>
            <p:ph type="title"/>
          </p:nvPr>
        </p:nvSpPr>
        <p:spPr>
          <a:xfrm>
            <a:off x="838199" y="365125"/>
            <a:ext cx="11082251" cy="1325563"/>
          </a:xfrm>
        </p:spPr>
        <p:txBody>
          <a:bodyPr>
            <a:normAutofit/>
          </a:bodyPr>
          <a:lstStyle/>
          <a:p>
            <a:r>
              <a:rPr lang="da-DK" sz="2800" dirty="0"/>
              <a:t>Opsummering af analyse af negative kvartaler (side 5 af 5)</a:t>
            </a:r>
          </a:p>
        </p:txBody>
      </p:sp>
      <p:sp>
        <p:nvSpPr>
          <p:cNvPr id="3" name="Pladsholder til indhold 2">
            <a:extLst>
              <a:ext uri="{FF2B5EF4-FFF2-40B4-BE49-F238E27FC236}">
                <a16:creationId xmlns:a16="http://schemas.microsoft.com/office/drawing/2014/main" id="{A6EDE872-9370-600D-B07F-BBCD1C45EE3B}"/>
              </a:ext>
            </a:extLst>
          </p:cNvPr>
          <p:cNvSpPr>
            <a:spLocks noGrp="1"/>
          </p:cNvSpPr>
          <p:nvPr>
            <p:ph idx="1"/>
          </p:nvPr>
        </p:nvSpPr>
        <p:spPr>
          <a:xfrm>
            <a:off x="838200" y="1377432"/>
            <a:ext cx="10515600" cy="4351338"/>
          </a:xfrm>
        </p:spPr>
        <p:txBody>
          <a:bodyPr>
            <a:normAutofit/>
          </a:bodyPr>
          <a:lstStyle/>
          <a:p>
            <a:pPr marL="0" indent="0">
              <a:lnSpc>
                <a:spcPct val="110000"/>
              </a:lnSpc>
              <a:buNone/>
            </a:pPr>
            <a:r>
              <a:rPr lang="da-DK" sz="1400" dirty="0"/>
              <a:t>Uanset risikoen (målt som standardafvigelse) i gruppen af analyserede fonde, så har den enkelte gruppe stort set det samme antal negative kvartaler.  Som investor undgår man ikke negative kvartaler, fordi man investerer i fonde med mindre risiko. Til gengæld vil det gennemsnitlige afkast i negative kvartaler være mindre negativt for fonde med mindre risiko. Det er interessant at se, at rene aktiefonde med aktier med lav risiko klarer sig bedre i de negative kvartaler end de balancerede fonde med høj risiko, der kombinerer aktier og obligationer. Aktier med lav risiko synes således at være et bedre værn mod tab i de negative kvartaler. I den analyserede periode fra 1Q19 til 1Q24 viser især to år negative afkast i alle grupper af fonde uanset risikoprofil. 2020 var præget af coronakrisen i starten af året og oliekrise mellem Saudi-Arabien og Rusland. 2022 var præget af inflationskrisen og krigen i Ukraine. Også 2023 viser negative afkast i 3. kvartal på grund af usikkerhed omkring inflations- og renteniveauer.   Derfor skal investeringer i aktiefonde og balancerede fonde som minimum ses over 3 år, men gerne 5 år eller endda 10 år.</a:t>
            </a:r>
          </a:p>
          <a:p>
            <a:pPr marL="0" indent="0">
              <a:buNone/>
            </a:pPr>
            <a:endParaRPr lang="da-DK" sz="1400" dirty="0"/>
          </a:p>
        </p:txBody>
      </p:sp>
      <p:sp>
        <p:nvSpPr>
          <p:cNvPr id="8" name="Tekstfelt 7">
            <a:extLst>
              <a:ext uri="{FF2B5EF4-FFF2-40B4-BE49-F238E27FC236}">
                <a16:creationId xmlns:a16="http://schemas.microsoft.com/office/drawing/2014/main" id="{6DC05736-EC2A-E581-7C9C-5390AB1FB5E4}"/>
              </a:ext>
            </a:extLst>
          </p:cNvPr>
          <p:cNvSpPr txBox="1"/>
          <p:nvPr/>
        </p:nvSpPr>
        <p:spPr>
          <a:xfrm>
            <a:off x="842148" y="6406747"/>
            <a:ext cx="1309974" cy="215444"/>
          </a:xfrm>
          <a:prstGeom prst="rect">
            <a:avLst/>
          </a:prstGeom>
          <a:noFill/>
        </p:spPr>
        <p:txBody>
          <a:bodyPr wrap="none" rtlCol="0">
            <a:spAutoFit/>
          </a:bodyPr>
          <a:lstStyle/>
          <a:p>
            <a:r>
              <a:rPr lang="da-DK" sz="800" dirty="0"/>
              <a:t>Kilde: Morningstar 30/4-24</a:t>
            </a:r>
          </a:p>
        </p:txBody>
      </p:sp>
      <p:graphicFrame>
        <p:nvGraphicFramePr>
          <p:cNvPr id="2" name="Tabel 2">
            <a:extLst>
              <a:ext uri="{FF2B5EF4-FFF2-40B4-BE49-F238E27FC236}">
                <a16:creationId xmlns:a16="http://schemas.microsoft.com/office/drawing/2014/main" id="{DCE46668-3DE8-1AF6-00D2-C109D5B9F274}"/>
              </a:ext>
            </a:extLst>
          </p:cNvPr>
          <p:cNvGraphicFramePr>
            <a:graphicFrameLocks noGrp="1"/>
          </p:cNvGraphicFramePr>
          <p:nvPr>
            <p:extLst>
              <p:ext uri="{D42A27DB-BD31-4B8C-83A1-F6EECF244321}">
                <p14:modId xmlns:p14="http://schemas.microsoft.com/office/powerpoint/2010/main" val="3473329967"/>
              </p:ext>
            </p:extLst>
          </p:nvPr>
        </p:nvGraphicFramePr>
        <p:xfrm>
          <a:off x="887512" y="3755911"/>
          <a:ext cx="10473266" cy="2585720"/>
        </p:xfrm>
        <a:graphic>
          <a:graphicData uri="http://schemas.openxmlformats.org/drawingml/2006/table">
            <a:tbl>
              <a:tblPr firstRow="1" bandRow="1">
                <a:tableStyleId>{5C22544A-7EE6-4342-B048-85BDC9FD1C3A}</a:tableStyleId>
              </a:tblPr>
              <a:tblGrid>
                <a:gridCol w="5555200">
                  <a:extLst>
                    <a:ext uri="{9D8B030D-6E8A-4147-A177-3AD203B41FA5}">
                      <a16:colId xmlns:a16="http://schemas.microsoft.com/office/drawing/2014/main" val="860899112"/>
                    </a:ext>
                  </a:extLst>
                </a:gridCol>
                <a:gridCol w="1617879">
                  <a:extLst>
                    <a:ext uri="{9D8B030D-6E8A-4147-A177-3AD203B41FA5}">
                      <a16:colId xmlns:a16="http://schemas.microsoft.com/office/drawing/2014/main" val="2768558805"/>
                    </a:ext>
                  </a:extLst>
                </a:gridCol>
                <a:gridCol w="1617879">
                  <a:extLst>
                    <a:ext uri="{9D8B030D-6E8A-4147-A177-3AD203B41FA5}">
                      <a16:colId xmlns:a16="http://schemas.microsoft.com/office/drawing/2014/main" val="3927124408"/>
                    </a:ext>
                  </a:extLst>
                </a:gridCol>
                <a:gridCol w="1682308">
                  <a:extLst>
                    <a:ext uri="{9D8B030D-6E8A-4147-A177-3AD203B41FA5}">
                      <a16:colId xmlns:a16="http://schemas.microsoft.com/office/drawing/2014/main" val="3400632972"/>
                    </a:ext>
                  </a:extLst>
                </a:gridCol>
              </a:tblGrid>
              <a:tr h="370840">
                <a:tc>
                  <a:txBody>
                    <a:bodyPr/>
                    <a:lstStyle/>
                    <a:p>
                      <a:endParaRPr lang="da-DK" sz="1400" dirty="0"/>
                    </a:p>
                  </a:txBody>
                  <a:tcPr/>
                </a:tc>
                <a:tc>
                  <a:txBody>
                    <a:bodyPr/>
                    <a:lstStyle/>
                    <a:p>
                      <a:r>
                        <a:rPr lang="da-DK" sz="1400" dirty="0"/>
                        <a:t># negative kvartaler</a:t>
                      </a:r>
                    </a:p>
                  </a:txBody>
                  <a:tcPr/>
                </a:tc>
                <a:tc>
                  <a:txBody>
                    <a:bodyPr/>
                    <a:lstStyle/>
                    <a:p>
                      <a:r>
                        <a:rPr lang="da-DK" sz="1400" dirty="0"/>
                        <a:t>% negative kvartaler</a:t>
                      </a:r>
                    </a:p>
                  </a:txBody>
                  <a:tcPr/>
                </a:tc>
                <a:tc>
                  <a:txBody>
                    <a:bodyPr/>
                    <a:lstStyle/>
                    <a:p>
                      <a:r>
                        <a:rPr lang="da-DK" sz="1400" dirty="0"/>
                        <a:t>Gennemsnitligt afkast i de negative kvartaler i %</a:t>
                      </a:r>
                    </a:p>
                  </a:txBody>
                  <a:tcPr/>
                </a:tc>
                <a:extLst>
                  <a:ext uri="{0D108BD9-81ED-4DB2-BD59-A6C34878D82A}">
                    <a16:rowId xmlns:a16="http://schemas.microsoft.com/office/drawing/2014/main" val="467839536"/>
                  </a:ext>
                </a:extLst>
              </a:tr>
              <a:tr h="370840">
                <a:tc>
                  <a:txBody>
                    <a:bodyPr/>
                    <a:lstStyle/>
                    <a:p>
                      <a:r>
                        <a:rPr lang="da-DK" sz="1400" dirty="0"/>
                        <a:t>De seks aktiefonde med moderat/høj risiko</a:t>
                      </a:r>
                    </a:p>
                  </a:txBody>
                  <a:tcPr/>
                </a:tc>
                <a:tc>
                  <a:txBody>
                    <a:bodyPr/>
                    <a:lstStyle/>
                    <a:p>
                      <a:r>
                        <a:rPr lang="da-DK" sz="1400" dirty="0"/>
                        <a:t>26 af 126</a:t>
                      </a:r>
                    </a:p>
                  </a:txBody>
                  <a:tcPr/>
                </a:tc>
                <a:tc>
                  <a:txBody>
                    <a:bodyPr/>
                    <a:lstStyle/>
                    <a:p>
                      <a:r>
                        <a:rPr lang="da-DK" sz="1400" dirty="0"/>
                        <a:t>20,6%</a:t>
                      </a:r>
                    </a:p>
                  </a:txBody>
                  <a:tcPr/>
                </a:tc>
                <a:tc>
                  <a:txBody>
                    <a:bodyPr/>
                    <a:lstStyle/>
                    <a:p>
                      <a:r>
                        <a:rPr lang="da-DK" sz="1400" dirty="0"/>
                        <a:t>-8,21%</a:t>
                      </a:r>
                    </a:p>
                  </a:txBody>
                  <a:tcPr/>
                </a:tc>
                <a:extLst>
                  <a:ext uri="{0D108BD9-81ED-4DB2-BD59-A6C34878D82A}">
                    <a16:rowId xmlns:a16="http://schemas.microsoft.com/office/drawing/2014/main" val="3762222466"/>
                  </a:ext>
                </a:extLst>
              </a:tr>
              <a:tr h="370840">
                <a:tc>
                  <a:txBody>
                    <a:bodyPr/>
                    <a:lstStyle/>
                    <a:p>
                      <a:r>
                        <a:rPr lang="da-DK" sz="1400" dirty="0"/>
                        <a:t>De seks aktiefonde med lav risiko (målt som standardafvigelse)</a:t>
                      </a:r>
                    </a:p>
                  </a:txBody>
                  <a:tcPr/>
                </a:tc>
                <a:tc>
                  <a:txBody>
                    <a:bodyPr/>
                    <a:lstStyle/>
                    <a:p>
                      <a:r>
                        <a:rPr lang="da-DK" sz="1400" dirty="0"/>
                        <a:t>28 af 126</a:t>
                      </a:r>
                    </a:p>
                  </a:txBody>
                  <a:tcPr/>
                </a:tc>
                <a:tc>
                  <a:txBody>
                    <a:bodyPr/>
                    <a:lstStyle/>
                    <a:p>
                      <a:r>
                        <a:rPr lang="da-DK" sz="1400" dirty="0"/>
                        <a:t>22,2%</a:t>
                      </a:r>
                    </a:p>
                  </a:txBody>
                  <a:tcPr/>
                </a:tc>
                <a:tc>
                  <a:txBody>
                    <a:bodyPr/>
                    <a:lstStyle/>
                    <a:p>
                      <a:r>
                        <a:rPr lang="da-DK" sz="1400" dirty="0"/>
                        <a:t>-6,09%</a:t>
                      </a:r>
                    </a:p>
                  </a:txBody>
                  <a:tcPr/>
                </a:tc>
                <a:extLst>
                  <a:ext uri="{0D108BD9-81ED-4DB2-BD59-A6C34878D82A}">
                    <a16:rowId xmlns:a16="http://schemas.microsoft.com/office/drawing/2014/main" val="4161095695"/>
                  </a:ext>
                </a:extLst>
              </a:tr>
              <a:tr h="370840">
                <a:tc>
                  <a:txBody>
                    <a:bodyPr/>
                    <a:lstStyle/>
                    <a:p>
                      <a:r>
                        <a:rPr lang="da-DK" sz="1400" dirty="0"/>
                        <a:t>De seks balancerede fonde med høj risiko</a:t>
                      </a:r>
                    </a:p>
                  </a:txBody>
                  <a:tcPr/>
                </a:tc>
                <a:tc>
                  <a:txBody>
                    <a:bodyPr/>
                    <a:lstStyle/>
                    <a:p>
                      <a:r>
                        <a:rPr lang="da-DK" sz="1400" dirty="0"/>
                        <a:t>31 af 126</a:t>
                      </a:r>
                    </a:p>
                  </a:txBody>
                  <a:tcPr/>
                </a:tc>
                <a:tc>
                  <a:txBody>
                    <a:bodyPr/>
                    <a:lstStyle/>
                    <a:p>
                      <a:r>
                        <a:rPr lang="da-DK" sz="1400" dirty="0"/>
                        <a:t>24,6%</a:t>
                      </a:r>
                    </a:p>
                  </a:txBody>
                  <a:tcPr/>
                </a:tc>
                <a:tc>
                  <a:txBody>
                    <a:bodyPr/>
                    <a:lstStyle/>
                    <a:p>
                      <a:r>
                        <a:rPr lang="da-DK" sz="1400" dirty="0"/>
                        <a:t>-6,79%</a:t>
                      </a:r>
                    </a:p>
                  </a:txBody>
                  <a:tcPr/>
                </a:tc>
                <a:extLst>
                  <a:ext uri="{0D108BD9-81ED-4DB2-BD59-A6C34878D82A}">
                    <a16:rowId xmlns:a16="http://schemas.microsoft.com/office/drawing/2014/main" val="1111626848"/>
                  </a:ext>
                </a:extLst>
              </a:tr>
              <a:tr h="370840">
                <a:tc>
                  <a:txBody>
                    <a:bodyPr/>
                    <a:lstStyle/>
                    <a:p>
                      <a:r>
                        <a:rPr lang="da-DK" sz="1400" dirty="0"/>
                        <a:t>De seks balancerede fonde med moderat risiko</a:t>
                      </a:r>
                    </a:p>
                  </a:txBody>
                  <a:tcPr/>
                </a:tc>
                <a:tc>
                  <a:txBody>
                    <a:bodyPr/>
                    <a:lstStyle/>
                    <a:p>
                      <a:r>
                        <a:rPr lang="da-DK" sz="1400" dirty="0"/>
                        <a:t>30 af 126</a:t>
                      </a:r>
                    </a:p>
                  </a:txBody>
                  <a:tcPr/>
                </a:tc>
                <a:tc>
                  <a:txBody>
                    <a:bodyPr/>
                    <a:lstStyle/>
                    <a:p>
                      <a:r>
                        <a:rPr lang="da-DK" sz="1400" dirty="0"/>
                        <a:t>23,8%</a:t>
                      </a:r>
                    </a:p>
                  </a:txBody>
                  <a:tcPr/>
                </a:tc>
                <a:tc>
                  <a:txBody>
                    <a:bodyPr/>
                    <a:lstStyle/>
                    <a:p>
                      <a:r>
                        <a:rPr lang="da-DK" sz="1400" dirty="0"/>
                        <a:t>-5,76%</a:t>
                      </a:r>
                    </a:p>
                  </a:txBody>
                  <a:tcPr/>
                </a:tc>
                <a:extLst>
                  <a:ext uri="{0D108BD9-81ED-4DB2-BD59-A6C34878D82A}">
                    <a16:rowId xmlns:a16="http://schemas.microsoft.com/office/drawing/2014/main" val="4176825535"/>
                  </a:ext>
                </a:extLst>
              </a:tr>
              <a:tr h="370840">
                <a:tc>
                  <a:txBody>
                    <a:bodyPr/>
                    <a:lstStyle/>
                    <a:p>
                      <a:r>
                        <a:rPr lang="da-DK" sz="1400" dirty="0"/>
                        <a:t>Gennemsnit</a:t>
                      </a:r>
                    </a:p>
                  </a:txBody>
                  <a:tcPr/>
                </a:tc>
                <a:tc>
                  <a:txBody>
                    <a:bodyPr/>
                    <a:lstStyle/>
                    <a:p>
                      <a:r>
                        <a:rPr lang="da-DK" sz="1400" dirty="0"/>
                        <a:t>28,75 af 126</a:t>
                      </a:r>
                    </a:p>
                  </a:txBody>
                  <a:tcPr/>
                </a:tc>
                <a:tc>
                  <a:txBody>
                    <a:bodyPr/>
                    <a:lstStyle/>
                    <a:p>
                      <a:r>
                        <a:rPr lang="da-DK" sz="1400" dirty="0"/>
                        <a:t>22,81%</a:t>
                      </a:r>
                    </a:p>
                  </a:txBody>
                  <a:tcPr/>
                </a:tc>
                <a:tc>
                  <a:txBody>
                    <a:bodyPr/>
                    <a:lstStyle/>
                    <a:p>
                      <a:r>
                        <a:rPr lang="da-DK" sz="1400" dirty="0"/>
                        <a:t>-6,71%</a:t>
                      </a:r>
                    </a:p>
                  </a:txBody>
                  <a:tcPr/>
                </a:tc>
                <a:extLst>
                  <a:ext uri="{0D108BD9-81ED-4DB2-BD59-A6C34878D82A}">
                    <a16:rowId xmlns:a16="http://schemas.microsoft.com/office/drawing/2014/main" val="826174542"/>
                  </a:ext>
                </a:extLst>
              </a:tr>
            </a:tbl>
          </a:graphicData>
        </a:graphic>
      </p:graphicFrame>
    </p:spTree>
    <p:extLst>
      <p:ext uri="{BB962C8B-B14F-4D97-AF65-F5344CB8AC3E}">
        <p14:creationId xmlns:p14="http://schemas.microsoft.com/office/powerpoint/2010/main" val="280289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679F509-A5FB-F2BE-7973-E2A90A4AF0BB}"/>
              </a:ext>
            </a:extLst>
          </p:cNvPr>
          <p:cNvSpPr>
            <a:spLocks noGrp="1"/>
          </p:cNvSpPr>
          <p:nvPr>
            <p:ph idx="1"/>
          </p:nvPr>
        </p:nvSpPr>
        <p:spPr>
          <a:xfrm>
            <a:off x="838200" y="1560448"/>
            <a:ext cx="11085576" cy="5239363"/>
          </a:xfrm>
        </p:spPr>
        <p:txBody>
          <a:bodyPr>
            <a:normAutofit/>
          </a:bodyPr>
          <a:lstStyle/>
          <a:p>
            <a:pPr>
              <a:lnSpc>
                <a:spcPct val="100000"/>
              </a:lnSpc>
            </a:pPr>
            <a:r>
              <a:rPr lang="da-DK" sz="1800" dirty="0"/>
              <a:t>Firmaet er grundlagt i 2021</a:t>
            </a:r>
          </a:p>
          <a:p>
            <a:pPr>
              <a:lnSpc>
                <a:spcPct val="100000"/>
              </a:lnSpc>
            </a:pPr>
            <a:r>
              <a:rPr lang="da-DK" sz="1800" dirty="0"/>
              <a:t>Vi laver investeringsanalyser med primær fokus på privatkundemarkedet </a:t>
            </a:r>
          </a:p>
          <a:p>
            <a:pPr>
              <a:lnSpc>
                <a:spcPct val="100000"/>
              </a:lnSpc>
            </a:pPr>
            <a:r>
              <a:rPr lang="da-DK" sz="1800" dirty="0"/>
              <a:t>Vores fokus er aktiefonde, men vi analyserer også ETF’er, obligationsfonde og balancerede fonde</a:t>
            </a:r>
          </a:p>
          <a:p>
            <a:pPr>
              <a:lnSpc>
                <a:spcPct val="100000"/>
              </a:lnSpc>
            </a:pPr>
            <a:r>
              <a:rPr lang="da-DK" sz="1800" dirty="0"/>
              <a:t>Vi dækker +60 investeringsforeninger og +1.500 fonde, heraf +700 aktiefonde</a:t>
            </a:r>
          </a:p>
          <a:p>
            <a:pPr>
              <a:lnSpc>
                <a:spcPct val="100000"/>
              </a:lnSpc>
            </a:pPr>
            <a:r>
              <a:rPr lang="da-DK" sz="1800" dirty="0"/>
              <a:t>Vores dataleverandør er amerikanske Morningstar, der er en global leder indenfor investeringsanalyser</a:t>
            </a:r>
          </a:p>
          <a:p>
            <a:pPr>
              <a:lnSpc>
                <a:spcPct val="100000"/>
              </a:lnSpc>
            </a:pPr>
            <a:r>
              <a:rPr lang="da-DK" sz="1800" dirty="0"/>
              <a:t>Vi rådgiver </a:t>
            </a:r>
            <a:r>
              <a:rPr lang="da-DK" sz="1800" u="sng" dirty="0"/>
              <a:t>ikke</a:t>
            </a:r>
            <a:r>
              <a:rPr lang="da-DK" sz="1800" dirty="0"/>
              <a:t>, men præsenterer fakta og hjælper vores kunder i gang med </a:t>
            </a:r>
            <a:r>
              <a:rPr lang="da-DK" sz="1800" u="sng" dirty="0"/>
              <a:t>egne</a:t>
            </a:r>
            <a:r>
              <a:rPr lang="da-DK" sz="1800" dirty="0"/>
              <a:t> investeringer </a:t>
            </a:r>
          </a:p>
          <a:p>
            <a:pPr>
              <a:lnSpc>
                <a:spcPct val="100000"/>
              </a:lnSpc>
            </a:pPr>
            <a:r>
              <a:rPr lang="da-DK" sz="1800" dirty="0"/>
              <a:t>Vi har lavet cirka 500 analyser siden grundlæggelsen</a:t>
            </a:r>
          </a:p>
          <a:p>
            <a:pPr>
              <a:lnSpc>
                <a:spcPct val="100000"/>
              </a:lnSpc>
            </a:pPr>
            <a:r>
              <a:rPr lang="da-DK" sz="1800" dirty="0"/>
              <a:t>Vores salgskanaler er LinkedIn og vores webside </a:t>
            </a:r>
          </a:p>
          <a:p>
            <a:pPr>
              <a:lnSpc>
                <a:spcPct val="100000"/>
              </a:lnSpc>
            </a:pPr>
            <a:r>
              <a:rPr lang="da-DK" sz="1800" dirty="0"/>
              <a:t>Vi får mange nye kunder via ”mund-til-mund” og netværk</a:t>
            </a:r>
          </a:p>
          <a:p>
            <a:pPr>
              <a:lnSpc>
                <a:spcPct val="100000"/>
              </a:lnSpc>
            </a:pPr>
            <a:r>
              <a:rPr lang="da-DK" sz="1800" dirty="0"/>
              <a:t>Vores gratis investeringsguide kan rekvireres på vores webside</a:t>
            </a:r>
          </a:p>
          <a:p>
            <a:pPr>
              <a:lnSpc>
                <a:spcPct val="100000"/>
              </a:lnSpc>
            </a:pPr>
            <a:r>
              <a:rPr lang="da-DK" sz="1800" dirty="0"/>
              <a:t>De fleste af vores analyser er gratis tilgængelige på vores webside og vores prismodel for kundeanalyser er enkel</a:t>
            </a:r>
          </a:p>
          <a:p>
            <a:pPr>
              <a:lnSpc>
                <a:spcPct val="100000"/>
              </a:lnSpc>
            </a:pPr>
            <a:r>
              <a:rPr lang="da-DK" sz="1800" dirty="0"/>
              <a:t>+19.000 følgere på vores LinkedIn profiler samt 5.000 månedlige visninger på vores webside</a:t>
            </a:r>
          </a:p>
          <a:p>
            <a:pPr>
              <a:lnSpc>
                <a:spcPct val="100000"/>
              </a:lnSpc>
            </a:pPr>
            <a:endParaRPr lang="da-DK" sz="1800" dirty="0"/>
          </a:p>
          <a:p>
            <a:pPr>
              <a:lnSpc>
                <a:spcPct val="100000"/>
              </a:lnSpc>
            </a:pPr>
            <a:endParaRPr lang="da-DK" sz="1800" dirty="0"/>
          </a:p>
          <a:p>
            <a:pPr marL="457200" indent="-457200">
              <a:lnSpc>
                <a:spcPct val="100000"/>
              </a:lnSpc>
              <a:buFont typeface="+mj-lt"/>
              <a:buAutoNum type="arabicPeriod"/>
            </a:pPr>
            <a:endParaRPr lang="da-DK" sz="2000" dirty="0"/>
          </a:p>
          <a:p>
            <a:pPr>
              <a:lnSpc>
                <a:spcPct val="100000"/>
              </a:lnSpc>
            </a:pPr>
            <a:endParaRPr lang="da-DK" sz="2000" dirty="0"/>
          </a:p>
          <a:p>
            <a:pPr marL="0" indent="0">
              <a:buNone/>
            </a:pPr>
            <a:endParaRPr lang="da-DK" dirty="0"/>
          </a:p>
          <a:p>
            <a:pPr marL="0" indent="0">
              <a:buNone/>
            </a:pPr>
            <a:endParaRPr lang="da-DK" dirty="0"/>
          </a:p>
        </p:txBody>
      </p:sp>
      <p:sp>
        <p:nvSpPr>
          <p:cNvPr id="5" name="Titel 4">
            <a:extLst>
              <a:ext uri="{FF2B5EF4-FFF2-40B4-BE49-F238E27FC236}">
                <a16:creationId xmlns:a16="http://schemas.microsoft.com/office/drawing/2014/main" id="{3CE6A0B5-FB89-5399-AC99-21202294FD57}"/>
              </a:ext>
            </a:extLst>
          </p:cNvPr>
          <p:cNvSpPr>
            <a:spLocks noGrp="1"/>
          </p:cNvSpPr>
          <p:nvPr>
            <p:ph type="title"/>
          </p:nvPr>
        </p:nvSpPr>
        <p:spPr/>
        <p:txBody>
          <a:bodyPr>
            <a:normAutofit/>
          </a:bodyPr>
          <a:lstStyle/>
          <a:p>
            <a:r>
              <a:rPr lang="da-DK" sz="2800" dirty="0"/>
              <a:t>Hvem er investeringsmyter.dk?</a:t>
            </a:r>
          </a:p>
        </p:txBody>
      </p:sp>
      <p:sp>
        <p:nvSpPr>
          <p:cNvPr id="2" name="Pladsholder til sidefod 1">
            <a:extLst>
              <a:ext uri="{FF2B5EF4-FFF2-40B4-BE49-F238E27FC236}">
                <a16:creationId xmlns:a16="http://schemas.microsoft.com/office/drawing/2014/main" id="{7CEADC8F-DE55-9910-EFF8-8A53DDC4D3C8}"/>
              </a:ext>
            </a:extLst>
          </p:cNvPr>
          <p:cNvSpPr>
            <a:spLocks noGrp="1"/>
          </p:cNvSpPr>
          <p:nvPr>
            <p:ph type="ftr" sz="quarter" idx="11"/>
          </p:nvPr>
        </p:nvSpPr>
        <p:spPr/>
        <p:txBody>
          <a:bodyPr/>
          <a:lstStyle/>
          <a:p>
            <a:r>
              <a:rPr lang="da-DK" dirty="0"/>
              <a:t>investeringsmyter.dk</a:t>
            </a:r>
          </a:p>
        </p:txBody>
      </p:sp>
      <p:sp>
        <p:nvSpPr>
          <p:cNvPr id="4" name="Pladsholder til slidenummer 3">
            <a:extLst>
              <a:ext uri="{FF2B5EF4-FFF2-40B4-BE49-F238E27FC236}">
                <a16:creationId xmlns:a16="http://schemas.microsoft.com/office/drawing/2014/main" id="{DB0350D0-772B-D430-B265-C3A4F5CC3311}"/>
              </a:ext>
            </a:extLst>
          </p:cNvPr>
          <p:cNvSpPr>
            <a:spLocks noGrp="1"/>
          </p:cNvSpPr>
          <p:nvPr>
            <p:ph type="sldNum" sz="quarter" idx="12"/>
          </p:nvPr>
        </p:nvSpPr>
        <p:spPr/>
        <p:txBody>
          <a:bodyPr/>
          <a:lstStyle/>
          <a:p>
            <a:fld id="{8CB0E84A-B583-0045-AE3A-0D4B402254CD}" type="slidenum">
              <a:rPr lang="da-DK" smtClean="0"/>
              <a:t>7</a:t>
            </a:fld>
            <a:endParaRPr lang="da-DK" dirty="0"/>
          </a:p>
        </p:txBody>
      </p:sp>
    </p:spTree>
    <p:extLst>
      <p:ext uri="{BB962C8B-B14F-4D97-AF65-F5344CB8AC3E}">
        <p14:creationId xmlns:p14="http://schemas.microsoft.com/office/powerpoint/2010/main" val="178192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679F509-A5FB-F2BE-7973-E2A90A4AF0BB}"/>
              </a:ext>
            </a:extLst>
          </p:cNvPr>
          <p:cNvSpPr>
            <a:spLocks noGrp="1"/>
          </p:cNvSpPr>
          <p:nvPr>
            <p:ph idx="1"/>
          </p:nvPr>
        </p:nvSpPr>
        <p:spPr>
          <a:xfrm>
            <a:off x="838200" y="1560448"/>
            <a:ext cx="11085576" cy="5239363"/>
          </a:xfrm>
        </p:spPr>
        <p:txBody>
          <a:bodyPr>
            <a:normAutofit/>
          </a:bodyPr>
          <a:lstStyle/>
          <a:p>
            <a:pPr>
              <a:lnSpc>
                <a:spcPct val="100000"/>
              </a:lnSpc>
            </a:pPr>
            <a:r>
              <a:rPr lang="da-DK" sz="1800" dirty="0"/>
              <a:t>Første forventningsafstemning (telefon)</a:t>
            </a:r>
          </a:p>
          <a:p>
            <a:pPr>
              <a:lnSpc>
                <a:spcPct val="100000"/>
              </a:lnSpc>
            </a:pPr>
            <a:r>
              <a:rPr lang="da-DK" sz="1800" dirty="0"/>
              <a:t>Kunden modtager vores investeringsguide </a:t>
            </a:r>
          </a:p>
          <a:p>
            <a:pPr>
              <a:lnSpc>
                <a:spcPct val="100000"/>
              </a:lnSpc>
            </a:pPr>
            <a:r>
              <a:rPr lang="da-DK" sz="1800" dirty="0"/>
              <a:t>Fastlæggelse af kundens baggrund og investeringsprofil samt analysens indhold (første personlige møde)</a:t>
            </a:r>
          </a:p>
          <a:p>
            <a:pPr>
              <a:lnSpc>
                <a:spcPct val="100000"/>
              </a:lnSpc>
            </a:pPr>
            <a:r>
              <a:rPr lang="da-DK" sz="1800" dirty="0"/>
              <a:t>Opsummering af første møde sendes til kundens godkendelse (1-2 siders dokument)</a:t>
            </a:r>
          </a:p>
          <a:p>
            <a:pPr>
              <a:lnSpc>
                <a:spcPct val="100000"/>
              </a:lnSpc>
            </a:pPr>
            <a:r>
              <a:rPr lang="da-DK" sz="1800" dirty="0"/>
              <a:t>Udarbejdelse af investeringsanalysen med de bedste fonde (30-40 siders præsentation + regneark med et to-cifret antal fonde, der giver mulighed for at sortere data)</a:t>
            </a:r>
          </a:p>
          <a:p>
            <a:pPr>
              <a:lnSpc>
                <a:spcPct val="100000"/>
              </a:lnSpc>
            </a:pPr>
            <a:r>
              <a:rPr lang="da-DK" sz="1800" dirty="0"/>
              <a:t>Præsentation af investeringsanalysen og Morningstar’s investeringsværktøj (andet personlige møde) + Q&amp;A</a:t>
            </a:r>
          </a:p>
          <a:p>
            <a:pPr>
              <a:lnSpc>
                <a:spcPct val="100000"/>
              </a:lnSpc>
            </a:pPr>
            <a:r>
              <a:rPr lang="da-DK" sz="1800" dirty="0"/>
              <a:t>Kundens ønskede opfølgning i løbet af det første år (tredje personlige møde)</a:t>
            </a:r>
          </a:p>
          <a:p>
            <a:pPr>
              <a:lnSpc>
                <a:spcPct val="100000"/>
              </a:lnSpc>
            </a:pPr>
            <a:r>
              <a:rPr lang="da-DK" sz="1800" dirty="0"/>
              <a:t>Ad hoc kontakt (telefon)</a:t>
            </a:r>
          </a:p>
          <a:p>
            <a:pPr>
              <a:lnSpc>
                <a:spcPct val="100000"/>
              </a:lnSpc>
            </a:pPr>
            <a:r>
              <a:rPr lang="da-DK" sz="1800" dirty="0"/>
              <a:t>Den personlige tilgang og høje tilgængelighed i vores forretningsmodel giver meget høj kundetilfredshed</a:t>
            </a:r>
          </a:p>
          <a:p>
            <a:pPr>
              <a:lnSpc>
                <a:spcPct val="100000"/>
              </a:lnSpc>
            </a:pPr>
            <a:endParaRPr lang="da-DK" sz="1800" dirty="0"/>
          </a:p>
          <a:p>
            <a:pPr>
              <a:lnSpc>
                <a:spcPct val="100000"/>
              </a:lnSpc>
            </a:pPr>
            <a:endParaRPr lang="da-DK" sz="1800" dirty="0"/>
          </a:p>
          <a:p>
            <a:pPr>
              <a:lnSpc>
                <a:spcPct val="100000"/>
              </a:lnSpc>
            </a:pPr>
            <a:endParaRPr lang="da-DK" sz="1800" dirty="0"/>
          </a:p>
          <a:p>
            <a:pPr>
              <a:lnSpc>
                <a:spcPct val="100000"/>
              </a:lnSpc>
            </a:pPr>
            <a:endParaRPr lang="da-DK" sz="1800" dirty="0"/>
          </a:p>
          <a:p>
            <a:pPr marL="457200" indent="-457200">
              <a:lnSpc>
                <a:spcPct val="100000"/>
              </a:lnSpc>
              <a:buFont typeface="+mj-lt"/>
              <a:buAutoNum type="arabicPeriod"/>
            </a:pPr>
            <a:endParaRPr lang="da-DK" sz="2000" dirty="0"/>
          </a:p>
          <a:p>
            <a:pPr>
              <a:lnSpc>
                <a:spcPct val="100000"/>
              </a:lnSpc>
            </a:pPr>
            <a:endParaRPr lang="da-DK" sz="2000" dirty="0"/>
          </a:p>
          <a:p>
            <a:pPr marL="0" indent="0">
              <a:buNone/>
            </a:pPr>
            <a:endParaRPr lang="da-DK" dirty="0"/>
          </a:p>
          <a:p>
            <a:pPr marL="0" indent="0">
              <a:buNone/>
            </a:pPr>
            <a:endParaRPr lang="da-DK" dirty="0"/>
          </a:p>
        </p:txBody>
      </p:sp>
      <p:sp>
        <p:nvSpPr>
          <p:cNvPr id="5" name="Titel 4">
            <a:extLst>
              <a:ext uri="{FF2B5EF4-FFF2-40B4-BE49-F238E27FC236}">
                <a16:creationId xmlns:a16="http://schemas.microsoft.com/office/drawing/2014/main" id="{3CE6A0B5-FB89-5399-AC99-21202294FD57}"/>
              </a:ext>
            </a:extLst>
          </p:cNvPr>
          <p:cNvSpPr>
            <a:spLocks noGrp="1"/>
          </p:cNvSpPr>
          <p:nvPr>
            <p:ph type="title"/>
          </p:nvPr>
        </p:nvSpPr>
        <p:spPr/>
        <p:txBody>
          <a:bodyPr>
            <a:normAutofit/>
          </a:bodyPr>
          <a:lstStyle/>
          <a:p>
            <a:r>
              <a:rPr lang="da-DK" sz="2800" dirty="0"/>
              <a:t>Hvad er den leverede kundeoplevelse?</a:t>
            </a:r>
          </a:p>
        </p:txBody>
      </p:sp>
      <p:sp>
        <p:nvSpPr>
          <p:cNvPr id="2" name="Pladsholder til sidefod 1">
            <a:extLst>
              <a:ext uri="{FF2B5EF4-FFF2-40B4-BE49-F238E27FC236}">
                <a16:creationId xmlns:a16="http://schemas.microsoft.com/office/drawing/2014/main" id="{7CEADC8F-DE55-9910-EFF8-8A53DDC4D3C8}"/>
              </a:ext>
            </a:extLst>
          </p:cNvPr>
          <p:cNvSpPr>
            <a:spLocks noGrp="1"/>
          </p:cNvSpPr>
          <p:nvPr>
            <p:ph type="ftr" sz="quarter" idx="11"/>
          </p:nvPr>
        </p:nvSpPr>
        <p:spPr/>
        <p:txBody>
          <a:bodyPr/>
          <a:lstStyle/>
          <a:p>
            <a:r>
              <a:rPr lang="da-DK" dirty="0"/>
              <a:t>investeringsmyter.dk</a:t>
            </a:r>
          </a:p>
        </p:txBody>
      </p:sp>
      <p:sp>
        <p:nvSpPr>
          <p:cNvPr id="4" name="Pladsholder til slidenummer 3">
            <a:extLst>
              <a:ext uri="{FF2B5EF4-FFF2-40B4-BE49-F238E27FC236}">
                <a16:creationId xmlns:a16="http://schemas.microsoft.com/office/drawing/2014/main" id="{DB0350D0-772B-D430-B265-C3A4F5CC3311}"/>
              </a:ext>
            </a:extLst>
          </p:cNvPr>
          <p:cNvSpPr>
            <a:spLocks noGrp="1"/>
          </p:cNvSpPr>
          <p:nvPr>
            <p:ph type="sldNum" sz="quarter" idx="12"/>
          </p:nvPr>
        </p:nvSpPr>
        <p:spPr/>
        <p:txBody>
          <a:bodyPr/>
          <a:lstStyle/>
          <a:p>
            <a:fld id="{8CB0E84A-B583-0045-AE3A-0D4B402254CD}" type="slidenum">
              <a:rPr lang="da-DK" smtClean="0"/>
              <a:t>8</a:t>
            </a:fld>
            <a:endParaRPr lang="da-DK" dirty="0"/>
          </a:p>
        </p:txBody>
      </p:sp>
    </p:spTree>
    <p:extLst>
      <p:ext uri="{BB962C8B-B14F-4D97-AF65-F5344CB8AC3E}">
        <p14:creationId xmlns:p14="http://schemas.microsoft.com/office/powerpoint/2010/main" val="7775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03655-3413-F2F4-B22A-5F013911735D}"/>
              </a:ext>
            </a:extLst>
          </p:cNvPr>
          <p:cNvSpPr>
            <a:spLocks noGrp="1"/>
          </p:cNvSpPr>
          <p:nvPr>
            <p:ph type="title"/>
          </p:nvPr>
        </p:nvSpPr>
        <p:spPr>
          <a:xfrm>
            <a:off x="838200" y="238700"/>
            <a:ext cx="10515600" cy="1325563"/>
          </a:xfrm>
        </p:spPr>
        <p:txBody>
          <a:bodyPr>
            <a:normAutofit/>
          </a:bodyPr>
          <a:lstStyle/>
          <a:p>
            <a:r>
              <a:rPr lang="da-DK" sz="2800" dirty="0"/>
              <a:t>Hjælp til egne investeringer (side 1 af 2)</a:t>
            </a:r>
          </a:p>
        </p:txBody>
      </p:sp>
      <p:sp>
        <p:nvSpPr>
          <p:cNvPr id="3" name="Pladsholder til indhold 2">
            <a:extLst>
              <a:ext uri="{FF2B5EF4-FFF2-40B4-BE49-F238E27FC236}">
                <a16:creationId xmlns:a16="http://schemas.microsoft.com/office/drawing/2014/main" id="{11084114-EA19-16A0-B4ED-3EE4458643C9}"/>
              </a:ext>
            </a:extLst>
          </p:cNvPr>
          <p:cNvSpPr txBox="1">
            <a:spLocks/>
          </p:cNvSpPr>
          <p:nvPr/>
        </p:nvSpPr>
        <p:spPr>
          <a:xfrm>
            <a:off x="838200" y="1313561"/>
            <a:ext cx="11222736" cy="926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Vi udarbejder en investeringsanalyse af fonde til dig, som danner grundlag for, at du kan tage kontrol over din egen opsparing og træffe dine egne investeringsbeslutninger.</a:t>
            </a:r>
          </a:p>
          <a:p>
            <a:r>
              <a:rPr lang="da-DK" sz="1800" dirty="0"/>
              <a:t>Vores analyse vil med udgangspunkt i din investeringsprofil hjælpe dig med at etablere den rigtige investeringsstrategi og risikoprofil og opbygge en langsigtet investeringsportefølje med god spredning baseret på de bedste fonde.</a:t>
            </a:r>
          </a:p>
          <a:p>
            <a:r>
              <a:rPr lang="da-DK" sz="1800" dirty="0"/>
              <a:t>Baseret på data fra amerikanske Morningstar leverer vi altid en aktuel investeringsanalyse af de bedste fonde på kort og lang sigt. Alle fonde bedømmes overordnet (de såkaldte Morningstar "ratings") og måles på indhold, afkast, risiko, omkostninger og andre relevante nøgletal og data. Det er modsat din bank, som kun præsenterer dig for deres egne fonde eller fonde fra deres samarbejdspartnere. Hos investeringsmyter.dk er vi uvildige og uden økonomiske interesser i de enkelte fonde og vil derfor altid i vores analyser præsentere dig for de bedste fonde i markedet.</a:t>
            </a:r>
          </a:p>
          <a:p>
            <a:r>
              <a:rPr lang="da-DK" sz="1800" dirty="0"/>
              <a:t>Analysen kan afhængig af din investeringsprofil og ønsker indeholde aktiefonde, balancerede fonde (der kombinerer investeringer i aktier og obligationer), obligationsfonde og ETF’er, der alle er børsnoterede, og som derfor kan købes igennem danske pengeinstitutter og børsmæglere som Nordnet og Saxobank.</a:t>
            </a:r>
          </a:p>
          <a:p>
            <a:r>
              <a:rPr lang="da-DK" sz="1800" dirty="0"/>
              <a:t>Vi hjælper dig med at sikre, at du kan opnå lave løbende omkostninger, bl.a. ved at investere i de billigste passivt forvaltede fonde og ETF’er. Alene her kan du spare mange tusinde kroner om året i forhold til hvad du betaler for at investere i de fonde, som din bank anbefaler. Men vi inkluderer også aktivt forvaltede fonde i vores analyser, hvor de har leveret de bedste investeringsresultater.</a:t>
            </a:r>
          </a:p>
          <a:p>
            <a:endParaRPr lang="da-DK" sz="1800" dirty="0"/>
          </a:p>
        </p:txBody>
      </p:sp>
      <p:sp>
        <p:nvSpPr>
          <p:cNvPr id="4" name="Pladsholder til sidefod 3">
            <a:extLst>
              <a:ext uri="{FF2B5EF4-FFF2-40B4-BE49-F238E27FC236}">
                <a16:creationId xmlns:a16="http://schemas.microsoft.com/office/drawing/2014/main" id="{C84F9FDC-395A-2D6F-AE02-CF3F6041146C}"/>
              </a:ext>
            </a:extLst>
          </p:cNvPr>
          <p:cNvSpPr>
            <a:spLocks noGrp="1"/>
          </p:cNvSpPr>
          <p:nvPr>
            <p:ph type="ftr" sz="quarter" idx="11"/>
          </p:nvPr>
        </p:nvSpPr>
        <p:spPr/>
        <p:txBody>
          <a:bodyPr/>
          <a:lstStyle/>
          <a:p>
            <a:r>
              <a:rPr lang="da-DK" dirty="0"/>
              <a:t>investeringsmyter.dk</a:t>
            </a:r>
          </a:p>
        </p:txBody>
      </p:sp>
      <p:sp>
        <p:nvSpPr>
          <p:cNvPr id="5" name="Pladsholder til slidenummer 4">
            <a:extLst>
              <a:ext uri="{FF2B5EF4-FFF2-40B4-BE49-F238E27FC236}">
                <a16:creationId xmlns:a16="http://schemas.microsoft.com/office/drawing/2014/main" id="{B3D0952E-9A70-2BF0-960E-A8DBD441F89A}"/>
              </a:ext>
            </a:extLst>
          </p:cNvPr>
          <p:cNvSpPr>
            <a:spLocks noGrp="1"/>
          </p:cNvSpPr>
          <p:nvPr>
            <p:ph type="sldNum" sz="quarter" idx="12"/>
          </p:nvPr>
        </p:nvSpPr>
        <p:spPr/>
        <p:txBody>
          <a:bodyPr/>
          <a:lstStyle/>
          <a:p>
            <a:fld id="{8CB0E84A-B583-0045-AE3A-0D4B402254CD}" type="slidenum">
              <a:rPr lang="da-DK" smtClean="0"/>
              <a:t>9</a:t>
            </a:fld>
            <a:endParaRPr lang="da-DK" dirty="0"/>
          </a:p>
        </p:txBody>
      </p:sp>
    </p:spTree>
    <p:extLst>
      <p:ext uri="{BB962C8B-B14F-4D97-AF65-F5344CB8AC3E}">
        <p14:creationId xmlns:p14="http://schemas.microsoft.com/office/powerpoint/2010/main" val="41509561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200320</TotalTime>
  <Words>3417</Words>
  <Application>Microsoft Macintosh PowerPoint</Application>
  <PresentationFormat>Widescreen</PresentationFormat>
  <Paragraphs>193</Paragraphs>
  <Slides>16</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Calibri</vt:lpstr>
      <vt:lpstr>Calibri Light</vt:lpstr>
      <vt:lpstr>Office-tema</vt:lpstr>
      <vt:lpstr>Investeringsmyter.dk</vt:lpstr>
      <vt:lpstr>Negative kvartaler i bedste aktiefonde med moderat/høj risiko (side 1 af 5)</vt:lpstr>
      <vt:lpstr>Negative kvartaler i bedste aktiefonde med lav risiko (side 2 af 5)</vt:lpstr>
      <vt:lpstr>Negative kvartaler i balancerede fonde med høj risiko (side 3 af 5)</vt:lpstr>
      <vt:lpstr>Negative kvartaler i balancerede fonde med moderat risiko (side 4 af 5) </vt:lpstr>
      <vt:lpstr>Opsummering af analyse af negative kvartaler (side 5 af 5)</vt:lpstr>
      <vt:lpstr>Hvem er investeringsmyter.dk?</vt:lpstr>
      <vt:lpstr>Hvad er den leverede kundeoplevelse?</vt:lpstr>
      <vt:lpstr>Hjælp til egne investeringer (side 1 af 2)</vt:lpstr>
      <vt:lpstr>Hjælp til egne investeringer (side 2 af 2)</vt:lpstr>
      <vt:lpstr>Vores leverancer og priser (side 1 af 2)</vt:lpstr>
      <vt:lpstr>Vores leverancer og priser (side 2 af 2)</vt:lpstr>
      <vt:lpstr>Hvad siger vores kunder?</vt:lpstr>
      <vt:lpstr>Ansvarsfraskrivelse (side 1 af 3)</vt:lpstr>
      <vt:lpstr>Ansvarsfraskrivelse (side 2 af 3)</vt:lpstr>
      <vt:lpstr>Ansvarsfraskrivelse (side 3 af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Investeringsmyter.dk</dc:title>
  <dc:creator>Kim Brink</dc:creator>
  <cp:lastModifiedBy>Kim Brink</cp:lastModifiedBy>
  <cp:revision>605</cp:revision>
  <cp:lastPrinted>2024-01-04T04:54:19Z</cp:lastPrinted>
  <dcterms:created xsi:type="dcterms:W3CDTF">2022-06-16T18:24:47Z</dcterms:created>
  <dcterms:modified xsi:type="dcterms:W3CDTF">2024-05-23T12:04:09Z</dcterms:modified>
</cp:coreProperties>
</file>